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6" r:id="rId6"/>
    <p:sldId id="287" r:id="rId7"/>
    <p:sldId id="288" r:id="rId8"/>
    <p:sldId id="260" r:id="rId9"/>
    <p:sldId id="262" r:id="rId10"/>
    <p:sldId id="263" r:id="rId11"/>
    <p:sldId id="264" r:id="rId12"/>
    <p:sldId id="265" r:id="rId13"/>
    <p:sldId id="267" r:id="rId14"/>
    <p:sldId id="281" r:id="rId15"/>
    <p:sldId id="285" r:id="rId16"/>
    <p:sldId id="269" r:id="rId17"/>
    <p:sldId id="270" r:id="rId18"/>
    <p:sldId id="271" r:id="rId19"/>
    <p:sldId id="272" r:id="rId20"/>
    <p:sldId id="273" r:id="rId21"/>
    <p:sldId id="274" r:id="rId22"/>
    <p:sldId id="283" r:id="rId23"/>
    <p:sldId id="284" r:id="rId24"/>
    <p:sldId id="277" r:id="rId25"/>
    <p:sldId id="289" r:id="rId26"/>
    <p:sldId id="278" r:id="rId27"/>
    <p:sldId id="290"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8" d="100"/>
          <a:sy n="78"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1331" y="-454511"/>
            <a:ext cx="8915399" cy="2262781"/>
          </a:xfrm>
        </p:spPr>
        <p:txBody>
          <a:bodyPr/>
          <a:lstStyle/>
          <a:p>
            <a:pPr algn="ctr"/>
            <a:r>
              <a:rPr lang="tr-TR" b="1" dirty="0">
                <a:solidFill>
                  <a:schemeClr val="bg2">
                    <a:lumMod val="25000"/>
                  </a:schemeClr>
                </a:solidFill>
              </a:rPr>
              <a:t>BAĞIMLILIK</a:t>
            </a:r>
          </a:p>
        </p:txBody>
      </p:sp>
      <p:pic>
        <p:nvPicPr>
          <p:cNvPr id="6" name="Resim 5"/>
          <p:cNvPicPr>
            <a:picLocks noChangeAspect="1"/>
          </p:cNvPicPr>
          <p:nvPr/>
        </p:nvPicPr>
        <p:blipFill>
          <a:blip r:embed="rId2"/>
          <a:stretch>
            <a:fillRect/>
          </a:stretch>
        </p:blipFill>
        <p:spPr>
          <a:xfrm>
            <a:off x="2539253" y="2484343"/>
            <a:ext cx="7859806" cy="3929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783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7285" y="710005"/>
            <a:ext cx="9665054" cy="5448643"/>
          </a:xfrm>
        </p:spPr>
        <p:txBody>
          <a:bodyPr/>
          <a:lstStyle/>
          <a:p>
            <a:endParaRPr lang="tr-TR" dirty="0"/>
          </a:p>
          <a:p>
            <a:endParaRPr lang="tr-TR" dirty="0"/>
          </a:p>
          <a:p>
            <a:pPr>
              <a:lnSpc>
                <a:spcPct val="150000"/>
              </a:lnSpc>
            </a:pPr>
            <a:r>
              <a:rPr lang="tr-TR" dirty="0"/>
              <a:t>Sigara dünyada ve ülkemizde önemli bir halk sağlığı sorunudur ve yüksek oranda nikotin içerdiği için bağımlılık yapma potansiyeline sahiptir. </a:t>
            </a:r>
          </a:p>
          <a:p>
            <a:pPr>
              <a:lnSpc>
                <a:spcPct val="150000"/>
              </a:lnSpc>
            </a:pPr>
            <a:r>
              <a:rPr lang="tr-TR" dirty="0"/>
              <a:t>Sigara, nargile, pipo içme veya dumanının solunması zamanla kişide psikolojik ve fiziksel bağımlılık oluşturur. Tütün ürünlerinde 4000’den fazla kimyasal madde bulunmaktadır. Esas bağımlılık yapan madde nikotindir. Koklanarak burundan çekilen ya da çiğnenen dumansız tütünler de nikotin kadar yüksek düzeyde zehir içermektedir. </a:t>
            </a:r>
          </a:p>
          <a:p>
            <a:endParaRPr lang="tr-TR" dirty="0"/>
          </a:p>
        </p:txBody>
      </p:sp>
    </p:spTree>
    <p:extLst>
      <p:ext uri="{BB962C8B-B14F-4D97-AF65-F5344CB8AC3E}">
        <p14:creationId xmlns:p14="http://schemas.microsoft.com/office/powerpoint/2010/main" val="385049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1675" y="4134629"/>
            <a:ext cx="10370372" cy="2545871"/>
          </a:xfrm>
        </p:spPr>
        <p:txBody>
          <a:bodyPr/>
          <a:lstStyle/>
          <a:p>
            <a:endParaRPr lang="tr-TR" dirty="0"/>
          </a:p>
          <a:p>
            <a:pPr>
              <a:lnSpc>
                <a:spcPct val="150000"/>
              </a:lnSpc>
            </a:pPr>
            <a:r>
              <a:rPr lang="tr-TR" dirty="0">
                <a:solidFill>
                  <a:schemeClr val="tx1">
                    <a:lumMod val="95000"/>
                    <a:lumOff val="5000"/>
                  </a:schemeClr>
                </a:solidFill>
              </a:rPr>
              <a:t>Her yıl 100 bin insanımız sigaraya bağlı hastalıklardan dolayı hayatını kaybediyor. </a:t>
            </a:r>
          </a:p>
          <a:p>
            <a:pPr>
              <a:lnSpc>
                <a:spcPct val="150000"/>
              </a:lnSpc>
            </a:pPr>
            <a:r>
              <a:rPr lang="tr-TR" dirty="0">
                <a:solidFill>
                  <a:schemeClr val="tx1">
                    <a:lumMod val="95000"/>
                    <a:lumOff val="5000"/>
                  </a:schemeClr>
                </a:solidFill>
              </a:rPr>
              <a:t>Sigaraya başlama yaşı da her geçen gün düşmektedir. Buna göre 10 ile 15 yaş aralığında bulunan 10 çocuktan 3’ü sigara içmektedir. Bu durum çok vahim olmakla beraber geleceğimiz için olumsuz sinyaller vermektedir. </a:t>
            </a:r>
          </a:p>
          <a:p>
            <a:endParaRPr lang="tr-TR" dirty="0"/>
          </a:p>
        </p:txBody>
      </p:sp>
      <p:pic>
        <p:nvPicPr>
          <p:cNvPr id="4" name="Resim 3"/>
          <p:cNvPicPr>
            <a:picLocks noChangeAspect="1"/>
          </p:cNvPicPr>
          <p:nvPr/>
        </p:nvPicPr>
        <p:blipFill>
          <a:blip r:embed="rId2"/>
          <a:stretch>
            <a:fillRect/>
          </a:stretch>
        </p:blipFill>
        <p:spPr>
          <a:xfrm>
            <a:off x="2419716" y="233306"/>
            <a:ext cx="7261203" cy="3617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808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7892" y="666974"/>
            <a:ext cx="9546720" cy="5244248"/>
          </a:xfrm>
        </p:spPr>
        <p:txBody>
          <a:bodyPr>
            <a:normAutofit/>
          </a:bodyPr>
          <a:lstStyle/>
          <a:p>
            <a:endParaRPr lang="tr-TR" dirty="0"/>
          </a:p>
          <a:p>
            <a:pPr marL="0" indent="0">
              <a:buNone/>
            </a:pPr>
            <a:r>
              <a:rPr lang="tr-TR" dirty="0"/>
              <a:t>      </a:t>
            </a:r>
            <a:r>
              <a:rPr lang="tr-TR" b="1" dirty="0"/>
              <a:t>Yol açtığı sağlık sorunları: </a:t>
            </a:r>
          </a:p>
          <a:p>
            <a:pPr marL="0" indent="0">
              <a:buNone/>
            </a:pPr>
            <a:endParaRPr lang="tr-TR" b="1" dirty="0"/>
          </a:p>
          <a:p>
            <a:r>
              <a:rPr lang="tr-TR" dirty="0"/>
              <a:t>Kalp ve damar hastalıkları </a:t>
            </a:r>
          </a:p>
          <a:p>
            <a:r>
              <a:rPr lang="tr-TR" dirty="0"/>
              <a:t>Bronşların daralması sonucu akciğer rahatsızlıkları ve KOAH </a:t>
            </a:r>
          </a:p>
          <a:p>
            <a:r>
              <a:rPr lang="tr-TR" dirty="0"/>
              <a:t>Damarlarda tıkanma ve buna bağlı felç </a:t>
            </a:r>
          </a:p>
          <a:p>
            <a:r>
              <a:rPr lang="tr-TR" dirty="0"/>
              <a:t>Midede gastrit, ülser ve mide kanseri </a:t>
            </a:r>
          </a:p>
          <a:p>
            <a:r>
              <a:rPr lang="tr-TR" dirty="0"/>
              <a:t>Ciltte sararma, kırışıklık, cilt kanseri </a:t>
            </a:r>
          </a:p>
          <a:p>
            <a:r>
              <a:rPr lang="tr-TR" dirty="0"/>
              <a:t>Ağız kokusu ve dişlerde sararma </a:t>
            </a:r>
          </a:p>
          <a:p>
            <a:r>
              <a:rPr lang="tr-TR" dirty="0"/>
              <a:t>Gebelikte sigara içilmesi erken doğuma ve buna bağlı olarak çeşitli gelişim bozukluklarına, doğum sonrası ise sütün kesilmesine yol açar. </a:t>
            </a:r>
          </a:p>
          <a:p>
            <a:endParaRPr lang="tr-TR" dirty="0"/>
          </a:p>
        </p:txBody>
      </p:sp>
    </p:spTree>
    <p:extLst>
      <p:ext uri="{BB962C8B-B14F-4D97-AF65-F5344CB8AC3E}">
        <p14:creationId xmlns:p14="http://schemas.microsoft.com/office/powerpoint/2010/main" val="77662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99534" y="0"/>
            <a:ext cx="6814989" cy="6814989"/>
          </a:xfrm>
        </p:spPr>
      </p:pic>
    </p:spTree>
    <p:extLst>
      <p:ext uri="{BB962C8B-B14F-4D97-AF65-F5344CB8AC3E}">
        <p14:creationId xmlns:p14="http://schemas.microsoft.com/office/powerpoint/2010/main" val="951825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951" y="193638"/>
            <a:ext cx="9815661" cy="5717584"/>
          </a:xfrm>
        </p:spPr>
        <p:txBody>
          <a:bodyPr>
            <a:normAutofit/>
          </a:bodyPr>
          <a:lstStyle/>
          <a:p>
            <a:r>
              <a:rPr lang="tr-TR" b="1" dirty="0"/>
              <a:t>Ebeveynler çocuklarını tütün bağımlılığından nasıl koruyabilirler?</a:t>
            </a:r>
          </a:p>
          <a:p>
            <a:pPr marL="0" indent="0">
              <a:buNone/>
            </a:pPr>
            <a:endParaRPr lang="tr-TR" b="1" dirty="0"/>
          </a:p>
          <a:p>
            <a:r>
              <a:rPr lang="tr-TR" dirty="0">
                <a:solidFill>
                  <a:srgbClr val="575757"/>
                </a:solidFill>
              </a:rPr>
              <a:t>Çocuğunuzla tütün maddeleri kullanımı konusunda bir defaya mahsus değil, düzenli olarak konuşmalar yapın. Zaman içerisinde yaşına uygun hatırlatma ve uyarılar gerekli olacaktır. </a:t>
            </a:r>
          </a:p>
          <a:p>
            <a:r>
              <a:rPr lang="tr-TR" dirty="0">
                <a:solidFill>
                  <a:srgbClr val="575757"/>
                </a:solidFill>
              </a:rPr>
              <a:t>Özellikle sigara kullanmaya akran baskısıyla başlandığını ona anlatın ve arkadaşları sigara teklif ederse ne cevap verebileceğini konuşun. </a:t>
            </a:r>
          </a:p>
          <a:p>
            <a:r>
              <a:rPr lang="tr-TR" dirty="0">
                <a:solidFill>
                  <a:srgbClr val="575757"/>
                </a:solidFill>
              </a:rPr>
              <a:t>Öncelikle çocuğunuzun yanında veya sizi görebileceği bir mesafede asla sigara içmeyin</a:t>
            </a:r>
          </a:p>
          <a:p>
            <a:r>
              <a:rPr lang="tr-TR" dirty="0">
                <a:solidFill>
                  <a:srgbClr val="575757"/>
                </a:solidFill>
              </a:rPr>
              <a:t>Çocuğunuzun dumandan etkilenerek pasif </a:t>
            </a:r>
            <a:r>
              <a:rPr lang="tr-TR" dirty="0" err="1">
                <a:solidFill>
                  <a:srgbClr val="575757"/>
                </a:solidFill>
              </a:rPr>
              <a:t>etkilenim</a:t>
            </a:r>
            <a:r>
              <a:rPr lang="tr-TR" dirty="0">
                <a:solidFill>
                  <a:srgbClr val="575757"/>
                </a:solidFill>
              </a:rPr>
              <a:t> altında olmasına meydan vermeyin.</a:t>
            </a:r>
          </a:p>
          <a:p>
            <a:r>
              <a:rPr lang="tr-TR" dirty="0">
                <a:solidFill>
                  <a:srgbClr val="575757"/>
                </a:solidFill>
              </a:rPr>
              <a:t>Evinizde kimsenin sigara içmesine müsaade etmeyin.</a:t>
            </a:r>
          </a:p>
          <a:p>
            <a:r>
              <a:rPr lang="tr-TR" dirty="0">
                <a:solidFill>
                  <a:srgbClr val="575757"/>
                </a:solidFill>
              </a:rPr>
              <a:t>Mutlaka kurallarınız olsun ancak bu kuralların çocuğunuzun yaşına ve ihtiyaçlarına uygun olmasına dikkat edin.</a:t>
            </a:r>
          </a:p>
          <a:p>
            <a:r>
              <a:rPr lang="tr-TR" dirty="0">
                <a:solidFill>
                  <a:srgbClr val="575757"/>
                </a:solidFill>
              </a:rPr>
              <a:t>Eviniz dışındaki ortak yaşam alanlarında da sigara içmeyin ve içtirmeyin.</a:t>
            </a:r>
          </a:p>
          <a:p>
            <a:endParaRPr lang="tr-TR" dirty="0"/>
          </a:p>
        </p:txBody>
      </p:sp>
    </p:spTree>
    <p:extLst>
      <p:ext uri="{BB962C8B-B14F-4D97-AF65-F5344CB8AC3E}">
        <p14:creationId xmlns:p14="http://schemas.microsoft.com/office/powerpoint/2010/main" val="238917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0315" y="333487"/>
            <a:ext cx="9412941" cy="6121101"/>
          </a:xfrm>
        </p:spPr>
        <p:txBody>
          <a:bodyPr>
            <a:normAutofit fontScale="92500"/>
          </a:bodyPr>
          <a:lstStyle/>
          <a:p>
            <a:pPr marL="0" indent="0">
              <a:buNone/>
            </a:pPr>
            <a:r>
              <a:rPr lang="tr-TR" sz="1900" b="1" dirty="0"/>
              <a:t>Ya içiyorsa?</a:t>
            </a:r>
          </a:p>
          <a:p>
            <a:pPr marL="0" indent="0">
              <a:buNone/>
            </a:pPr>
            <a:r>
              <a:rPr lang="tr-TR" sz="1900" b="1" i="1" dirty="0">
                <a:solidFill>
                  <a:srgbClr val="575757"/>
                </a:solidFill>
              </a:rPr>
              <a:t>Çocuğunuzun sigara içtiğini fark ederseniz...</a:t>
            </a:r>
          </a:p>
          <a:p>
            <a:pPr marL="0" indent="0">
              <a:buNone/>
            </a:pPr>
            <a:endParaRPr lang="tr-TR" sz="1900" b="1" i="1" dirty="0">
              <a:solidFill>
                <a:srgbClr val="575757"/>
              </a:solidFill>
            </a:endParaRPr>
          </a:p>
          <a:p>
            <a:pPr>
              <a:lnSpc>
                <a:spcPct val="110000"/>
              </a:lnSpc>
            </a:pPr>
            <a:r>
              <a:rPr lang="fi-FI" sz="1900" dirty="0">
                <a:solidFill>
                  <a:srgbClr val="575757"/>
                </a:solidFill>
              </a:rPr>
              <a:t>Sakin olun ve ani tepki vermekten kaçının.</a:t>
            </a:r>
          </a:p>
          <a:p>
            <a:pPr>
              <a:lnSpc>
                <a:spcPct val="110000"/>
              </a:lnSpc>
            </a:pPr>
            <a:r>
              <a:rPr lang="tr-TR" sz="1900" dirty="0">
                <a:solidFill>
                  <a:srgbClr val="575757"/>
                </a:solidFill>
              </a:rPr>
              <a:t>Eğer onu sigara içerken yakalarsanız sükûnetinizi koruyun ve zarar verici davranışlardan uzak durun. </a:t>
            </a:r>
          </a:p>
          <a:p>
            <a:pPr>
              <a:lnSpc>
                <a:spcPct val="110000"/>
              </a:lnSpc>
            </a:pPr>
            <a:r>
              <a:rPr lang="tr-TR" sz="1900" dirty="0">
                <a:solidFill>
                  <a:srgbClr val="575757"/>
                </a:solidFill>
              </a:rPr>
              <a:t>Öncelikle sigarayı nereden bulduğunu sorun. </a:t>
            </a:r>
          </a:p>
          <a:p>
            <a:pPr>
              <a:lnSpc>
                <a:spcPct val="110000"/>
              </a:lnSpc>
            </a:pPr>
            <a:r>
              <a:rPr lang="tr-TR" sz="1900" dirty="0">
                <a:solidFill>
                  <a:srgbClr val="575757"/>
                </a:solidFill>
              </a:rPr>
              <a:t>Ancak asla arkadaşlarının ailelerini aramak gibi tehditler savurmayın. </a:t>
            </a:r>
          </a:p>
          <a:p>
            <a:pPr>
              <a:lnSpc>
                <a:spcPct val="110000"/>
              </a:lnSpc>
            </a:pPr>
            <a:r>
              <a:rPr lang="tr-TR" sz="1900" dirty="0">
                <a:solidFill>
                  <a:srgbClr val="575757"/>
                </a:solidFill>
              </a:rPr>
              <a:t>Ona neden sigara içmek istediğini sorun. Arkadaş baskısı mı? </a:t>
            </a:r>
          </a:p>
          <a:p>
            <a:pPr>
              <a:lnSpc>
                <a:spcPct val="110000"/>
              </a:lnSpc>
            </a:pPr>
            <a:r>
              <a:rPr lang="tr-TR" sz="1900" dirty="0">
                <a:solidFill>
                  <a:srgbClr val="575757"/>
                </a:solidFill>
              </a:rPr>
              <a:t>Daha havalı gözükme ihtiyacı mı? </a:t>
            </a:r>
          </a:p>
          <a:p>
            <a:pPr>
              <a:lnSpc>
                <a:spcPct val="110000"/>
              </a:lnSpc>
            </a:pPr>
            <a:r>
              <a:rPr lang="fi-FI" sz="1900" dirty="0">
                <a:solidFill>
                  <a:srgbClr val="575757"/>
                </a:solidFill>
              </a:rPr>
              <a:t>Sigaranın bağımlılık yapıcı bir madde olduğunu ve neden olacağı zararları</a:t>
            </a:r>
            <a:r>
              <a:rPr lang="tr-TR" sz="1900" dirty="0">
                <a:solidFill>
                  <a:srgbClr val="575757"/>
                </a:solidFill>
              </a:rPr>
              <a:t> </a:t>
            </a:r>
            <a:r>
              <a:rPr lang="fi-FI" sz="1900" dirty="0">
                <a:solidFill>
                  <a:srgbClr val="575757"/>
                </a:solidFill>
              </a:rPr>
              <a:t>ona anlatın. </a:t>
            </a:r>
          </a:p>
          <a:p>
            <a:pPr>
              <a:lnSpc>
                <a:spcPct val="110000"/>
              </a:lnSpc>
            </a:pPr>
            <a:r>
              <a:rPr lang="tr-TR" sz="1900" dirty="0">
                <a:solidFill>
                  <a:srgbClr val="575757"/>
                </a:solidFill>
              </a:rPr>
              <a:t>Onu çok sevdiğinizi ve bu şekilde kendisine zarar vermesini istemediğinizi belirtin. </a:t>
            </a:r>
          </a:p>
          <a:p>
            <a:pPr>
              <a:lnSpc>
                <a:spcPct val="110000"/>
              </a:lnSpc>
            </a:pPr>
            <a:r>
              <a:rPr lang="tr-TR" sz="1900" dirty="0">
                <a:solidFill>
                  <a:srgbClr val="575757"/>
                </a:solidFill>
              </a:rPr>
              <a:t>Unutmayın ki onu korkutarak sigarayı bıraktıramazsınız. </a:t>
            </a:r>
          </a:p>
          <a:p>
            <a:pPr>
              <a:lnSpc>
                <a:spcPct val="110000"/>
              </a:lnSpc>
            </a:pPr>
            <a:r>
              <a:rPr lang="tr-TR" sz="1900" dirty="0">
                <a:solidFill>
                  <a:srgbClr val="575757"/>
                </a:solidFill>
              </a:rPr>
              <a:t>Tehdit ve korkutma onu sadece yalan söylemeye teşvik eder. </a:t>
            </a:r>
          </a:p>
          <a:p>
            <a:endParaRPr lang="tr-TR" dirty="0"/>
          </a:p>
        </p:txBody>
      </p:sp>
      <p:pic>
        <p:nvPicPr>
          <p:cNvPr id="4" name="Resim 3"/>
          <p:cNvPicPr>
            <a:picLocks noChangeAspect="1"/>
          </p:cNvPicPr>
          <p:nvPr/>
        </p:nvPicPr>
        <p:blipFill>
          <a:blip r:embed="rId2"/>
          <a:stretch>
            <a:fillRect/>
          </a:stretch>
        </p:blipFill>
        <p:spPr>
          <a:xfrm>
            <a:off x="8950362" y="108606"/>
            <a:ext cx="2926080" cy="1831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9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3829" y="602594"/>
            <a:ext cx="8911687" cy="1280890"/>
          </a:xfrm>
        </p:spPr>
        <p:txBody>
          <a:bodyPr/>
          <a:lstStyle/>
          <a:p>
            <a:pPr algn="ctr"/>
            <a:br>
              <a:rPr lang="tr-TR" dirty="0"/>
            </a:br>
            <a:r>
              <a:rPr lang="tr-TR" sz="2000" b="1" dirty="0">
                <a:solidFill>
                  <a:schemeClr val="accent1">
                    <a:lumMod val="75000"/>
                  </a:schemeClr>
                </a:solidFill>
              </a:rPr>
              <a:t>Teknoloji bağımlılığı nedir? </a:t>
            </a:r>
            <a:endParaRPr lang="tr-TR" sz="2000" dirty="0">
              <a:solidFill>
                <a:schemeClr val="accent1">
                  <a:lumMod val="75000"/>
                </a:schemeClr>
              </a:solidFill>
            </a:endParaRPr>
          </a:p>
        </p:txBody>
      </p:sp>
      <p:pic>
        <p:nvPicPr>
          <p:cNvPr id="4" name="İçerik Yer Tutucusu 3"/>
          <p:cNvPicPr>
            <a:picLocks noGrp="1" noChangeAspect="1"/>
          </p:cNvPicPr>
          <p:nvPr>
            <p:ph idx="1"/>
          </p:nvPr>
        </p:nvPicPr>
        <p:blipFill>
          <a:blip r:embed="rId2"/>
          <a:stretch>
            <a:fillRect/>
          </a:stretch>
        </p:blipFill>
        <p:spPr>
          <a:xfrm>
            <a:off x="2876571" y="2337995"/>
            <a:ext cx="7544617" cy="377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543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1369" y="1076661"/>
            <a:ext cx="3902336" cy="4787153"/>
          </a:xfrm>
        </p:spPr>
        <p:txBody>
          <a:bodyPr>
            <a:normAutofit/>
          </a:bodyPr>
          <a:lstStyle/>
          <a:p>
            <a:endParaRPr lang="tr-TR" dirty="0"/>
          </a:p>
          <a:p>
            <a:endParaRPr lang="tr-TR" dirty="0"/>
          </a:p>
          <a:p>
            <a:pPr marL="0" indent="0">
              <a:lnSpc>
                <a:spcPct val="150000"/>
              </a:lnSpc>
              <a:buNone/>
            </a:pPr>
            <a:r>
              <a:rPr lang="tr-TR" dirty="0">
                <a:solidFill>
                  <a:schemeClr val="tx1">
                    <a:lumMod val="95000"/>
                    <a:lumOff val="5000"/>
                  </a:schemeClr>
                </a:solidFill>
              </a:rPr>
              <a:t>İnternet ve teknoloji bağımlılığı diğer bağımlılıklarda olduğu gibi kişinin vakit ayırdığı teknolojik ürüne ulaşamadığında yoksunluk yaşadığı bir durum olarak tanımlanmaktadır. </a:t>
            </a:r>
          </a:p>
          <a:p>
            <a:endParaRPr lang="tr-TR" dirty="0"/>
          </a:p>
        </p:txBody>
      </p:sp>
      <p:pic>
        <p:nvPicPr>
          <p:cNvPr id="4" name="Resim 3"/>
          <p:cNvPicPr>
            <a:picLocks noChangeAspect="1"/>
          </p:cNvPicPr>
          <p:nvPr/>
        </p:nvPicPr>
        <p:blipFill>
          <a:blip r:embed="rId2"/>
          <a:stretch>
            <a:fillRect/>
          </a:stretch>
        </p:blipFill>
        <p:spPr>
          <a:xfrm>
            <a:off x="4913554" y="1217108"/>
            <a:ext cx="6970059" cy="4646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4089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8042" y="720762"/>
            <a:ext cx="10288999" cy="6137238"/>
          </a:xfrm>
        </p:spPr>
        <p:txBody>
          <a:bodyPr>
            <a:normAutofit/>
          </a:bodyPr>
          <a:lstStyle/>
          <a:p>
            <a:endParaRPr lang="tr-TR" dirty="0"/>
          </a:p>
          <a:p>
            <a:pPr marL="0" indent="0">
              <a:buNone/>
            </a:pPr>
            <a:r>
              <a:rPr lang="tr-TR" sz="2000" b="1" dirty="0">
                <a:solidFill>
                  <a:schemeClr val="accent1">
                    <a:lumMod val="75000"/>
                  </a:schemeClr>
                </a:solidFill>
              </a:rPr>
              <a:t>   Teknoloji bağımlılığının belirtileri nelerdir ? </a:t>
            </a:r>
          </a:p>
          <a:p>
            <a:pPr marL="0" indent="0">
              <a:buNone/>
            </a:pPr>
            <a:endParaRPr lang="tr-TR" sz="2000" b="1" dirty="0">
              <a:solidFill>
                <a:schemeClr val="accent1">
                  <a:lumMod val="75000"/>
                </a:schemeClr>
              </a:solidFill>
            </a:endParaRPr>
          </a:p>
          <a:p>
            <a:r>
              <a:rPr lang="tr-TR" dirty="0"/>
              <a:t>Yalnızca birkaç dakika diyerek saatler harcamak. </a:t>
            </a:r>
          </a:p>
          <a:p>
            <a:r>
              <a:rPr lang="tr-TR" dirty="0"/>
              <a:t>Çevrenizdekilere ekran karşısında geçirdiğiniz zaman hakkında yalan söylemek. </a:t>
            </a:r>
          </a:p>
          <a:p>
            <a:r>
              <a:rPr lang="tr-TR" dirty="0"/>
              <a:t>Uzun süre bilgisayar kullanmaktan dolayı fiziksel sorunlardan şikâyet etmek. </a:t>
            </a:r>
          </a:p>
          <a:p>
            <a:r>
              <a:rPr lang="tr-TR" dirty="0"/>
              <a:t>Anonim bir kişiliğe bürünmek, insanlarla internet üzerinden konuşmayı yüz yüze konuşmaya tercih etmek. </a:t>
            </a:r>
          </a:p>
          <a:p>
            <a:r>
              <a:rPr lang="tr-TR" dirty="0"/>
              <a:t>İnternete girmek için yemek öğünlerinden, derslerden ya da randevulardan ödün vermek. </a:t>
            </a:r>
          </a:p>
          <a:p>
            <a:r>
              <a:rPr lang="tr-TR" dirty="0"/>
              <a:t>Bilgisayarınızın başında çok fazla zaman geçirdiğiniz için suçluluk duyuyorken bir yandan da büyük bir zevk almak ve bu iki duygular arasında gidip gelmek. </a:t>
            </a:r>
          </a:p>
          <a:p>
            <a:r>
              <a:rPr lang="tr-TR" dirty="0"/>
              <a:t>Bilgisayarınızdan uzak kaldığınız zaman gergin ve boşluktaymış gibi hissetmek. </a:t>
            </a:r>
          </a:p>
          <a:p>
            <a:r>
              <a:rPr lang="tr-TR" dirty="0"/>
              <a:t>Gece geç saatlere kadar bilgisayar başında kalmak. </a:t>
            </a:r>
          </a:p>
          <a:p>
            <a:endParaRPr lang="tr-TR" dirty="0"/>
          </a:p>
        </p:txBody>
      </p:sp>
    </p:spTree>
    <p:extLst>
      <p:ext uri="{BB962C8B-B14F-4D97-AF65-F5344CB8AC3E}">
        <p14:creationId xmlns:p14="http://schemas.microsoft.com/office/powerpoint/2010/main" val="340263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Teknoloji bağımlılığının neden olduğu sorunlar:</a:t>
            </a:r>
          </a:p>
          <a:p>
            <a:pPr marL="0" indent="0">
              <a:buNone/>
            </a:pPr>
            <a:endParaRPr lang="tr-TR" dirty="0"/>
          </a:p>
          <a:p>
            <a:pPr marL="0" indent="0">
              <a:buNone/>
            </a:pPr>
            <a:r>
              <a:rPr lang="tr-TR" b="1" dirty="0"/>
              <a:t>Fiziksel şikâyetler: </a:t>
            </a:r>
            <a:endParaRPr lang="tr-TR" dirty="0"/>
          </a:p>
          <a:p>
            <a:r>
              <a:rPr lang="tr-TR" dirty="0"/>
              <a:t>Gözlerde yanma </a:t>
            </a:r>
          </a:p>
          <a:p>
            <a:r>
              <a:rPr lang="tr-TR" dirty="0"/>
              <a:t>Boyun kaslarında ağrı ve sertleşme </a:t>
            </a:r>
          </a:p>
          <a:p>
            <a:r>
              <a:rPr lang="tr-TR" dirty="0"/>
              <a:t>Beden duruşunda bozukluk </a:t>
            </a:r>
          </a:p>
          <a:p>
            <a:r>
              <a:rPr lang="tr-TR" dirty="0"/>
              <a:t>Elde uyuşukluk </a:t>
            </a:r>
          </a:p>
          <a:p>
            <a:r>
              <a:rPr lang="tr-TR" dirty="0"/>
              <a:t>Halsizlik </a:t>
            </a:r>
          </a:p>
          <a:p>
            <a:endParaRPr lang="tr-TR" dirty="0"/>
          </a:p>
        </p:txBody>
      </p:sp>
      <p:pic>
        <p:nvPicPr>
          <p:cNvPr id="2" name="Resim 1"/>
          <p:cNvPicPr>
            <a:picLocks noChangeAspect="1"/>
          </p:cNvPicPr>
          <p:nvPr/>
        </p:nvPicPr>
        <p:blipFill>
          <a:blip r:embed="rId2"/>
          <a:stretch>
            <a:fillRect/>
          </a:stretch>
        </p:blipFill>
        <p:spPr>
          <a:xfrm>
            <a:off x="7353294" y="3074454"/>
            <a:ext cx="3816279" cy="2836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63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04103" y="172123"/>
            <a:ext cx="9439144" cy="2108499"/>
          </a:xfrm>
        </p:spPr>
        <p:txBody>
          <a:bodyPr/>
          <a:lstStyle/>
          <a:p>
            <a:endParaRPr lang="tr-TR" dirty="0"/>
          </a:p>
          <a:p>
            <a:r>
              <a:rPr lang="tr-TR" sz="2000" b="1" dirty="0">
                <a:solidFill>
                  <a:schemeClr val="accent1">
                    <a:lumMod val="75000"/>
                  </a:schemeClr>
                </a:solidFill>
              </a:rPr>
              <a:t>Bağımlılık nedir ? </a:t>
            </a:r>
          </a:p>
          <a:p>
            <a:pPr marL="0" indent="0">
              <a:buNone/>
            </a:pPr>
            <a:endParaRPr lang="tr-TR" dirty="0"/>
          </a:p>
          <a:p>
            <a:r>
              <a:rPr lang="tr-TR" dirty="0"/>
              <a:t>İnsanın, hayatını sürdürmek için kullanmaya ihtiyacı olmadığı halde kullanmak zorunda kaldığı maddelerle olan ilişkisine bağımlılık denir. </a:t>
            </a:r>
          </a:p>
          <a:p>
            <a:endParaRPr lang="tr-TR" dirty="0"/>
          </a:p>
        </p:txBody>
      </p:sp>
      <p:pic>
        <p:nvPicPr>
          <p:cNvPr id="4" name="Resim 3"/>
          <p:cNvPicPr>
            <a:picLocks noChangeAspect="1"/>
          </p:cNvPicPr>
          <p:nvPr/>
        </p:nvPicPr>
        <p:blipFill>
          <a:blip r:embed="rId2"/>
          <a:stretch>
            <a:fillRect/>
          </a:stretch>
        </p:blipFill>
        <p:spPr>
          <a:xfrm>
            <a:off x="2981884" y="2280622"/>
            <a:ext cx="6363171" cy="4577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775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b="1" dirty="0"/>
              <a:t>Teknoloji bağımlılığının neden olduğu sorunlar:</a:t>
            </a:r>
          </a:p>
          <a:p>
            <a:pPr marL="0" indent="0">
              <a:buNone/>
            </a:pPr>
            <a:endParaRPr lang="tr-TR" dirty="0"/>
          </a:p>
          <a:p>
            <a:pPr marL="0" indent="0">
              <a:buNone/>
            </a:pPr>
            <a:r>
              <a:rPr lang="tr-TR" b="1" dirty="0"/>
              <a:t>Sosyal alanda görülen şikâyetler: </a:t>
            </a:r>
            <a:endParaRPr lang="tr-TR" dirty="0"/>
          </a:p>
          <a:p>
            <a:r>
              <a:rPr lang="tr-TR" dirty="0"/>
              <a:t>Akademik başarıda düşüş </a:t>
            </a:r>
          </a:p>
          <a:p>
            <a:r>
              <a:rPr lang="tr-TR" dirty="0"/>
              <a:t>Kişisel, aile ve okul sorunları </a:t>
            </a:r>
          </a:p>
          <a:p>
            <a:r>
              <a:rPr lang="tr-TR" dirty="0"/>
              <a:t>Zamanı idare etmede başarısızlık </a:t>
            </a:r>
          </a:p>
          <a:p>
            <a:r>
              <a:rPr lang="tr-TR" dirty="0"/>
              <a:t>Uyku bozuklukları </a:t>
            </a:r>
          </a:p>
          <a:p>
            <a:r>
              <a:rPr lang="tr-TR" dirty="0"/>
              <a:t>Yemek yememe </a:t>
            </a:r>
          </a:p>
          <a:p>
            <a:r>
              <a:rPr lang="tr-TR" dirty="0"/>
              <a:t>Aktivitelerde azalma </a:t>
            </a:r>
          </a:p>
          <a:p>
            <a:r>
              <a:rPr lang="tr-TR" dirty="0"/>
              <a:t>İnternet arkadaşları dışında izolasyon </a:t>
            </a:r>
          </a:p>
          <a:p>
            <a:endParaRPr lang="tr-TR" dirty="0"/>
          </a:p>
        </p:txBody>
      </p:sp>
      <p:pic>
        <p:nvPicPr>
          <p:cNvPr id="2" name="Resim 1"/>
          <p:cNvPicPr>
            <a:picLocks noChangeAspect="1"/>
          </p:cNvPicPr>
          <p:nvPr/>
        </p:nvPicPr>
        <p:blipFill>
          <a:blip r:embed="rId2"/>
          <a:stretch>
            <a:fillRect/>
          </a:stretch>
        </p:blipFill>
        <p:spPr>
          <a:xfrm>
            <a:off x="7046912" y="2674455"/>
            <a:ext cx="4602385" cy="287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402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441065"/>
            <a:ext cx="8915400" cy="5470158"/>
          </a:xfrm>
        </p:spPr>
        <p:txBody>
          <a:bodyPr>
            <a:normAutofit/>
          </a:bodyPr>
          <a:lstStyle/>
          <a:p>
            <a:endParaRPr lang="tr-TR" dirty="0"/>
          </a:p>
          <a:p>
            <a:pPr marL="0" indent="0">
              <a:buNone/>
            </a:pPr>
            <a:r>
              <a:rPr lang="tr-TR" b="1" dirty="0"/>
              <a:t>Ne yapmalı ? </a:t>
            </a:r>
          </a:p>
          <a:p>
            <a:pPr marL="0" indent="0">
              <a:buNone/>
            </a:pPr>
            <a:endParaRPr lang="tr-TR" dirty="0"/>
          </a:p>
          <a:p>
            <a:r>
              <a:rPr lang="tr-TR" dirty="0"/>
              <a:t>Çocuklarınızı arkadaşları ile doğal yollardan görüşmeleri için yönlendirin, akran grupları içerisinde sosyalleşmesini sağlayın. </a:t>
            </a:r>
          </a:p>
          <a:p>
            <a:r>
              <a:rPr lang="tr-TR" dirty="0"/>
              <a:t>Çocuklarınızı yetenek ve ilgi alanlarına uygun spor dallarına yönlendirin. </a:t>
            </a:r>
          </a:p>
          <a:p>
            <a:r>
              <a:rPr lang="tr-TR" dirty="0"/>
              <a:t>Çocuğunuzun arkadaşlık ilişkilerini destekleyin, onları bir araya getirecek aktivite planlayın. </a:t>
            </a:r>
          </a:p>
          <a:p>
            <a:r>
              <a:rPr lang="tr-TR" dirty="0"/>
              <a:t>Çocuğunuzun bilgisayar kullanımını kontrol edin ve sanal ortamdaki arkadaşlarını tanıyın. </a:t>
            </a:r>
          </a:p>
          <a:p>
            <a:r>
              <a:rPr lang="tr-TR" dirty="0"/>
              <a:t>Bilgisayarlarınızda güvenli internet uygulamalarının olmasına özen gösterin. </a:t>
            </a:r>
          </a:p>
          <a:p>
            <a:r>
              <a:rPr lang="tr-TR" dirty="0"/>
              <a:t>Uzun süreli bilgisayar kullanan çocuğunuzu engelleyemiyorsanız mutlaka uzman yardımı alın. </a:t>
            </a:r>
          </a:p>
          <a:p>
            <a:r>
              <a:rPr lang="tr-TR" dirty="0"/>
              <a:t>Çocukların kontrolsüz ve uzun süre internet kullanmasına izin vermeyin. </a:t>
            </a:r>
          </a:p>
          <a:p>
            <a:endParaRPr lang="tr-TR" dirty="0"/>
          </a:p>
        </p:txBody>
      </p:sp>
    </p:spTree>
    <p:extLst>
      <p:ext uri="{BB962C8B-B14F-4D97-AF65-F5344CB8AC3E}">
        <p14:creationId xmlns:p14="http://schemas.microsoft.com/office/powerpoint/2010/main" val="122060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1530" y="1506070"/>
            <a:ext cx="9686570" cy="5437886"/>
          </a:xfrm>
        </p:spPr>
        <p:txBody>
          <a:bodyPr>
            <a:normAutofit/>
          </a:bodyPr>
          <a:lstStyle/>
          <a:p>
            <a:pPr marL="0" indent="0">
              <a:buNone/>
            </a:pPr>
            <a:r>
              <a:rPr lang="tr-TR" b="1" dirty="0">
                <a:solidFill>
                  <a:srgbClr val="FF0000"/>
                </a:solidFill>
              </a:rPr>
              <a:t>Çocuklarınızla aranızda güçlü bir bağ oluşturmak için…</a:t>
            </a:r>
          </a:p>
          <a:p>
            <a:pPr marL="0" indent="0">
              <a:buNone/>
            </a:pPr>
            <a:endParaRPr lang="tr-TR" b="1" dirty="0">
              <a:solidFill>
                <a:srgbClr val="FF0000"/>
              </a:solidFill>
            </a:endParaRPr>
          </a:p>
          <a:p>
            <a:r>
              <a:rPr lang="tr-TR" dirty="0">
                <a:solidFill>
                  <a:schemeClr val="accent4">
                    <a:lumMod val="75000"/>
                  </a:schemeClr>
                </a:solidFill>
              </a:rPr>
              <a:t>Çocuklarınızla küçük yaşlardan itibaren güçlü bir ilişki geliştirmeli, aranızda kuvvetli bağlar oluşturmaya gayret etmelisiniz. </a:t>
            </a:r>
          </a:p>
          <a:p>
            <a:r>
              <a:rPr lang="tr-TR" dirty="0">
                <a:solidFill>
                  <a:schemeClr val="accent4">
                    <a:lumMod val="75000"/>
                  </a:schemeClr>
                </a:solidFill>
              </a:rPr>
              <a:t>Çocuklarınızla her gün düzenli sohbet etmeyi âdet hâline getirin.</a:t>
            </a:r>
          </a:p>
          <a:p>
            <a:r>
              <a:rPr lang="tr-TR" dirty="0">
                <a:solidFill>
                  <a:schemeClr val="accent4">
                    <a:lumMod val="75000"/>
                  </a:schemeClr>
                </a:solidFill>
              </a:rPr>
              <a:t>Çocuklarınıza fikirlerini sorun ve cevaplarını dikkatle dinleyin.</a:t>
            </a:r>
          </a:p>
          <a:p>
            <a:r>
              <a:rPr lang="tr-TR" dirty="0">
                <a:solidFill>
                  <a:schemeClr val="accent4">
                    <a:lumMod val="75000"/>
                  </a:schemeClr>
                </a:solidFill>
              </a:rPr>
              <a:t>Çocuklarınıza karşı objektif olmaya, onları yargılamadan, suçlamadan dinlemeye gayret edin.</a:t>
            </a:r>
          </a:p>
          <a:p>
            <a:r>
              <a:rPr lang="tr-TR" dirty="0">
                <a:solidFill>
                  <a:schemeClr val="accent4">
                    <a:lumMod val="75000"/>
                  </a:schemeClr>
                </a:solidFill>
              </a:rPr>
              <a:t>Çocuklarınızla kurduğunuz iletişimin sadece onları azarlamak, eleştirmek veya tavsiye vermekten ibaret olmamasına özen gösterin.</a:t>
            </a:r>
          </a:p>
          <a:p>
            <a:endParaRPr lang="tr-TR" dirty="0"/>
          </a:p>
        </p:txBody>
      </p:sp>
    </p:spTree>
    <p:extLst>
      <p:ext uri="{BB962C8B-B14F-4D97-AF65-F5344CB8AC3E}">
        <p14:creationId xmlns:p14="http://schemas.microsoft.com/office/powerpoint/2010/main" val="32975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3953" y="1452283"/>
            <a:ext cx="9428386" cy="5577735"/>
          </a:xfrm>
        </p:spPr>
        <p:txBody>
          <a:bodyPr>
            <a:normAutofit/>
          </a:bodyPr>
          <a:lstStyle/>
          <a:p>
            <a:pPr marL="0" indent="0">
              <a:buNone/>
            </a:pPr>
            <a:r>
              <a:rPr lang="tr-TR" b="1" dirty="0">
                <a:solidFill>
                  <a:srgbClr val="FF0000"/>
                </a:solidFill>
              </a:rPr>
              <a:t>Çocuklarınızla aranızda güçlü bir bağ oluşturmak için…</a:t>
            </a:r>
          </a:p>
          <a:p>
            <a:pPr marL="0" indent="0">
              <a:buNone/>
            </a:pPr>
            <a:endParaRPr lang="tr-TR" b="1" dirty="0">
              <a:solidFill>
                <a:srgbClr val="FF0000"/>
              </a:solidFill>
            </a:endParaRPr>
          </a:p>
          <a:p>
            <a:r>
              <a:rPr lang="tr-TR" dirty="0">
                <a:solidFill>
                  <a:schemeClr val="accent4">
                    <a:lumMod val="75000"/>
                  </a:schemeClr>
                </a:solidFill>
              </a:rPr>
              <a:t>Çocuklarınızla birlikte yeterli zaman geçirin ve kendilerini hayatınızın bir parçası olarak hissetmelerini sağlayın.</a:t>
            </a:r>
          </a:p>
          <a:p>
            <a:r>
              <a:rPr lang="tr-TR" dirty="0">
                <a:solidFill>
                  <a:schemeClr val="accent4">
                    <a:lumMod val="75000"/>
                  </a:schemeClr>
                </a:solidFill>
              </a:rPr>
              <a:t>Çocuğunuzu üzgün veya kırgın gördüğünüzde bu durumu görmezlikten gelmeyin ve neyi olduğunu sorarak onunla ilgilenin.</a:t>
            </a:r>
          </a:p>
          <a:p>
            <a:r>
              <a:rPr lang="tr-TR" dirty="0">
                <a:solidFill>
                  <a:schemeClr val="accent4">
                    <a:lumMod val="75000"/>
                  </a:schemeClr>
                </a:solidFill>
              </a:rPr>
              <a:t>Ebeveyn olarak doğru birer örnek olun.</a:t>
            </a:r>
          </a:p>
          <a:p>
            <a:r>
              <a:rPr lang="tr-TR" dirty="0">
                <a:solidFill>
                  <a:schemeClr val="accent4">
                    <a:lumMod val="75000"/>
                  </a:schemeClr>
                </a:solidFill>
              </a:rPr>
              <a:t>Çocuğunuzla kurduğunuz iletişimde onu destekleyen ve kendisini iyi hissetmesine </a:t>
            </a:r>
          </a:p>
          <a:p>
            <a:r>
              <a:rPr lang="tr-TR" dirty="0">
                <a:solidFill>
                  <a:schemeClr val="accent4">
                    <a:lumMod val="75000"/>
                  </a:schemeClr>
                </a:solidFill>
              </a:rPr>
              <a:t>yardımcı olan kelimelere yer verin.</a:t>
            </a:r>
          </a:p>
          <a:p>
            <a:r>
              <a:rPr lang="tr-TR" dirty="0">
                <a:solidFill>
                  <a:schemeClr val="accent4">
                    <a:lumMod val="75000"/>
                  </a:schemeClr>
                </a:solidFill>
              </a:rPr>
              <a:t>Çocuğunuzun cebine asla ihtiyacından daha fazla harçlık koymayın.</a:t>
            </a:r>
          </a:p>
          <a:p>
            <a:r>
              <a:rPr lang="tr-TR" dirty="0">
                <a:solidFill>
                  <a:schemeClr val="accent4">
                    <a:lumMod val="75000"/>
                  </a:schemeClr>
                </a:solidFill>
              </a:rPr>
              <a:t>Çocuğunuzun boş zamanlarını geçirebileceği bir uğraşı olmasını sağlayın.</a:t>
            </a:r>
          </a:p>
          <a:p>
            <a:endParaRPr lang="tr-TR" dirty="0">
              <a:solidFill>
                <a:srgbClr val="FF0000"/>
              </a:solidFill>
            </a:endParaRPr>
          </a:p>
          <a:p>
            <a:endParaRPr lang="tr-TR" dirty="0"/>
          </a:p>
        </p:txBody>
      </p:sp>
    </p:spTree>
    <p:extLst>
      <p:ext uri="{BB962C8B-B14F-4D97-AF65-F5344CB8AC3E}">
        <p14:creationId xmlns:p14="http://schemas.microsoft.com/office/powerpoint/2010/main" val="63712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8615" y="1850315"/>
            <a:ext cx="5694176" cy="3291841"/>
          </a:xfrm>
        </p:spPr>
        <p:txBody>
          <a:bodyPr/>
          <a:lstStyle/>
          <a:p>
            <a:endParaRPr lang="tr-TR" dirty="0"/>
          </a:p>
          <a:p>
            <a:pPr marL="0" indent="0">
              <a:buNone/>
            </a:pPr>
            <a:r>
              <a:rPr lang="tr-TR" sz="2000" b="1" dirty="0">
                <a:solidFill>
                  <a:srgbClr val="FF0000"/>
                </a:solidFill>
              </a:rPr>
              <a:t>Nereden Yardım Alabilirsiniz?</a:t>
            </a:r>
          </a:p>
          <a:p>
            <a:pPr marL="0" indent="0">
              <a:buNone/>
            </a:pPr>
            <a:endParaRPr lang="tr-TR" sz="2000" b="1" dirty="0"/>
          </a:p>
          <a:p>
            <a:r>
              <a:rPr lang="tr-TR" sz="2000" b="1" dirty="0"/>
              <a:t>OKUL REHBERLİK SERVİSİ</a:t>
            </a:r>
          </a:p>
          <a:p>
            <a:r>
              <a:rPr lang="tr-TR" sz="2000" b="1" dirty="0"/>
              <a:t>YEDAM</a:t>
            </a:r>
          </a:p>
          <a:p>
            <a:endParaRPr lang="tr-TR" dirty="0"/>
          </a:p>
        </p:txBody>
      </p:sp>
    </p:spTree>
    <p:extLst>
      <p:ext uri="{BB962C8B-B14F-4D97-AF65-F5344CB8AC3E}">
        <p14:creationId xmlns:p14="http://schemas.microsoft.com/office/powerpoint/2010/main" val="156258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000" b="1" dirty="0"/>
              <a:t>YEDAM NEDİR? </a:t>
            </a:r>
          </a:p>
          <a:p>
            <a:pPr marL="0" indent="0">
              <a:buNone/>
            </a:pPr>
            <a:endParaRPr lang="tr-TR" sz="2000" b="1" dirty="0"/>
          </a:p>
          <a:p>
            <a:pPr marL="0" indent="0">
              <a:lnSpc>
                <a:spcPct val="150000"/>
              </a:lnSpc>
              <a:buNone/>
            </a:pPr>
            <a:r>
              <a:rPr lang="tr-TR" dirty="0"/>
              <a:t>YEDAM( Yeşilay Danışmanlık Merkezi), alkol ve madde ile ilgili sorunlar yaşayan kişilere ücretsiz psikolojik ve sosyal destek sağlayarak yeniden hayata kazandırılmaları için yardımcı olan bir kuruluştur. </a:t>
            </a:r>
          </a:p>
          <a:p>
            <a:pPr marL="0" indent="0">
              <a:lnSpc>
                <a:spcPct val="150000"/>
              </a:lnSpc>
              <a:buNone/>
            </a:pPr>
            <a:r>
              <a:rPr lang="tr-TR" dirty="0"/>
              <a:t>Aynı zamanda ailelerine ve yakınlarına da destek vererek bozulan yaşam düzeninin onarılmasını ve ilişkilerin sağlıklı devam etmesini destekleyen çalışmalar yapar. </a:t>
            </a:r>
          </a:p>
          <a:p>
            <a:endParaRPr lang="tr-TR" dirty="0"/>
          </a:p>
        </p:txBody>
      </p:sp>
    </p:spTree>
    <p:extLst>
      <p:ext uri="{BB962C8B-B14F-4D97-AF65-F5344CB8AC3E}">
        <p14:creationId xmlns:p14="http://schemas.microsoft.com/office/powerpoint/2010/main" val="218210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1986" y="1097281"/>
            <a:ext cx="9062626" cy="4813942"/>
          </a:xfrm>
        </p:spPr>
        <p:txBody>
          <a:bodyPr>
            <a:normAutofit fontScale="92500" lnSpcReduction="10000"/>
          </a:bodyPr>
          <a:lstStyle/>
          <a:p>
            <a:endParaRPr lang="tr-TR" dirty="0"/>
          </a:p>
          <a:p>
            <a:pPr marL="0" indent="0">
              <a:buNone/>
            </a:pPr>
            <a:r>
              <a:rPr lang="tr-TR" b="1" dirty="0"/>
              <a:t>NASIL ULAŞILIR?</a:t>
            </a:r>
          </a:p>
          <a:p>
            <a:pPr marL="0" indent="0">
              <a:buNone/>
            </a:pPr>
            <a:endParaRPr lang="tr-TR" b="1" dirty="0"/>
          </a:p>
          <a:p>
            <a:r>
              <a:rPr lang="tr-TR" dirty="0"/>
              <a:t>YEDAM Danışma Hattı ülkemizden herkesin ulaşabileceği 444 7 975 (444 7 YSL) bir çağrı merkezi olarak telefonun bir ucunda alanında eğitimli psikologlar tarafından bağımlılık konusunda soru ve sorunları olan kişilere çevrimiçi olarak bağımlılıkla ilgili nitelikli bilgi sunulması sağlanmaktadır </a:t>
            </a:r>
          </a:p>
          <a:p>
            <a:endParaRPr lang="tr-TR" dirty="0"/>
          </a:p>
          <a:p>
            <a:pPr marL="0" indent="0">
              <a:buNone/>
            </a:pPr>
            <a:r>
              <a:rPr lang="tr-TR" b="1" dirty="0"/>
              <a:t>KİMLER BAŞVURABİLİR? </a:t>
            </a:r>
          </a:p>
          <a:p>
            <a:r>
              <a:rPr lang="tr-TR" dirty="0"/>
              <a:t>Alkol kullanımı fazla olanlar, </a:t>
            </a:r>
          </a:p>
          <a:p>
            <a:r>
              <a:rPr lang="tr-TR" dirty="0"/>
              <a:t>Madde bağımlılığı olanlar. </a:t>
            </a:r>
          </a:p>
          <a:p>
            <a:endParaRPr lang="tr-TR" dirty="0"/>
          </a:p>
          <a:p>
            <a:pPr marL="0" indent="0">
              <a:buNone/>
            </a:pPr>
            <a:r>
              <a:rPr lang="tr-TR" dirty="0"/>
              <a:t>Eğer aile üyelerinizden biri bunları yaşıyor ama danışmanlık için gelmiyorsa, bilgi ve danışmanlık almak için siz de doğrudan YEDAM’ a gidebilirsiniz. </a:t>
            </a:r>
          </a:p>
        </p:txBody>
      </p:sp>
    </p:spTree>
    <p:extLst>
      <p:ext uri="{BB962C8B-B14F-4D97-AF65-F5344CB8AC3E}">
        <p14:creationId xmlns:p14="http://schemas.microsoft.com/office/powerpoint/2010/main" val="1559165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957" y="528688"/>
            <a:ext cx="6618151" cy="4963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70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50064" y="4174133"/>
            <a:ext cx="8911687" cy="1280890"/>
          </a:xfrm>
        </p:spPr>
        <p:txBody>
          <a:bodyPr/>
          <a:lstStyle/>
          <a:p>
            <a:r>
              <a:rPr lang="tr-TR" b="1" dirty="0"/>
              <a:t>TEŞEKKÜRLER..</a:t>
            </a:r>
          </a:p>
        </p:txBody>
      </p:sp>
    </p:spTree>
    <p:extLst>
      <p:ext uri="{BB962C8B-B14F-4D97-AF65-F5344CB8AC3E}">
        <p14:creationId xmlns:p14="http://schemas.microsoft.com/office/powerpoint/2010/main" val="133883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22437" y="1323190"/>
            <a:ext cx="9191718" cy="5276521"/>
          </a:xfrm>
        </p:spPr>
        <p:txBody>
          <a:bodyPr/>
          <a:lstStyle/>
          <a:p>
            <a:endParaRPr lang="tr-TR" dirty="0"/>
          </a:p>
          <a:p>
            <a:r>
              <a:rPr lang="tr-TR" sz="2000" b="1" dirty="0">
                <a:solidFill>
                  <a:schemeClr val="accent1">
                    <a:lumMod val="75000"/>
                  </a:schemeClr>
                </a:solidFill>
              </a:rPr>
              <a:t>Bağımlılık türleri: </a:t>
            </a:r>
          </a:p>
          <a:p>
            <a:endParaRPr lang="tr-TR" dirty="0"/>
          </a:p>
          <a:p>
            <a:r>
              <a:rPr lang="tr-TR" dirty="0"/>
              <a:t>Fiziksel bağımlılık, kullanılan maddeye karşı bir adaptasyon gelişmesine bağlı olarak maddenin varlığına karşı duyulan fizyolojik bir istektir. </a:t>
            </a:r>
          </a:p>
          <a:p>
            <a:pPr marL="0" indent="0">
              <a:buNone/>
            </a:pPr>
            <a:endParaRPr lang="tr-TR" dirty="0"/>
          </a:p>
          <a:p>
            <a:r>
              <a:rPr lang="tr-TR" dirty="0"/>
              <a:t> Ruhsal bağımlılık ise kişinin duygusal ya da kişilik yapısı gereği, gereksinimlerini giderme amacı ile o maddeye düşkünlüğüdür. </a:t>
            </a:r>
          </a:p>
          <a:p>
            <a:endParaRPr lang="tr-TR" dirty="0"/>
          </a:p>
        </p:txBody>
      </p:sp>
    </p:spTree>
    <p:extLst>
      <p:ext uri="{BB962C8B-B14F-4D97-AF65-F5344CB8AC3E}">
        <p14:creationId xmlns:p14="http://schemas.microsoft.com/office/powerpoint/2010/main" val="375182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87152" y="372094"/>
            <a:ext cx="7404847" cy="5953402"/>
          </a:xfrm>
        </p:spPr>
        <p:txBody>
          <a:bodyPr>
            <a:normAutofit lnSpcReduction="10000"/>
          </a:bodyPr>
          <a:lstStyle/>
          <a:p>
            <a:endParaRPr lang="tr-TR" dirty="0"/>
          </a:p>
          <a:p>
            <a:endParaRPr lang="tr-TR" dirty="0"/>
          </a:p>
          <a:p>
            <a:pPr>
              <a:lnSpc>
                <a:spcPct val="150000"/>
              </a:lnSpc>
            </a:pPr>
            <a:r>
              <a:rPr lang="tr-TR" dirty="0"/>
              <a:t>Bağımlılık kişinin bedensel, ruhsal ve sosyal hayatını olumsuz etkiler.</a:t>
            </a:r>
          </a:p>
          <a:p>
            <a:pPr>
              <a:lnSpc>
                <a:spcPct val="150000"/>
              </a:lnSpc>
            </a:pPr>
            <a:r>
              <a:rPr lang="tr-TR" dirty="0">
                <a:solidFill>
                  <a:srgbClr val="575757"/>
                </a:solidFill>
              </a:rPr>
              <a:t>Bağımlının kendine güveni azalır.</a:t>
            </a:r>
          </a:p>
          <a:p>
            <a:pPr>
              <a:lnSpc>
                <a:spcPct val="150000"/>
              </a:lnSpc>
            </a:pPr>
            <a:r>
              <a:rPr lang="tr-TR" dirty="0">
                <a:solidFill>
                  <a:srgbClr val="575757"/>
                </a:solidFill>
              </a:rPr>
              <a:t>Bağımlının kontrolü zayıflar.</a:t>
            </a:r>
          </a:p>
          <a:p>
            <a:pPr>
              <a:lnSpc>
                <a:spcPct val="150000"/>
              </a:lnSpc>
            </a:pPr>
            <a:r>
              <a:rPr lang="tr-TR" dirty="0">
                <a:solidFill>
                  <a:srgbClr val="575757"/>
                </a:solidFill>
              </a:rPr>
              <a:t>Bağımlının insani prensipleri ve değerleri yok olmaya başlar.</a:t>
            </a:r>
          </a:p>
          <a:p>
            <a:pPr>
              <a:lnSpc>
                <a:spcPct val="150000"/>
              </a:lnSpc>
            </a:pPr>
            <a:r>
              <a:rPr lang="nn-NO" dirty="0">
                <a:solidFill>
                  <a:srgbClr val="575757"/>
                </a:solidFill>
              </a:rPr>
              <a:t>Kullandığı maddeler bağımlının vücudundaki savunma mekanizmalarını yok edip bağışıklık sistemini zayıflatır.</a:t>
            </a:r>
          </a:p>
          <a:p>
            <a:r>
              <a:rPr lang="sv-SE" dirty="0">
                <a:solidFill>
                  <a:srgbClr val="575757"/>
                </a:solidFill>
              </a:rPr>
              <a:t>Bağımlının frengi, verem, AIDS, kanser, kangren, </a:t>
            </a:r>
            <a:r>
              <a:rPr lang="tr-TR" dirty="0">
                <a:solidFill>
                  <a:srgbClr val="575757"/>
                </a:solidFill>
              </a:rPr>
              <a:t> </a:t>
            </a:r>
            <a:r>
              <a:rPr lang="sv-SE" dirty="0">
                <a:solidFill>
                  <a:srgbClr val="575757"/>
                </a:solidFill>
              </a:rPr>
              <a:t>hepatit B ve</a:t>
            </a:r>
            <a:endParaRPr lang="tr-TR" dirty="0">
              <a:solidFill>
                <a:srgbClr val="575757"/>
              </a:solidFill>
            </a:endParaRPr>
          </a:p>
          <a:p>
            <a:r>
              <a:rPr lang="sv-SE" dirty="0">
                <a:solidFill>
                  <a:srgbClr val="575757"/>
                </a:solidFill>
              </a:rPr>
              <a:t>hepatit C gibi birçok ölümcül hastalığa kapılma riski artar.</a:t>
            </a:r>
            <a:endParaRPr lang="tr-TR" dirty="0"/>
          </a:p>
          <a:p>
            <a:pPr>
              <a:lnSpc>
                <a:spcPct val="150000"/>
              </a:lnSpc>
            </a:pPr>
            <a:r>
              <a:rPr lang="tr-TR" dirty="0"/>
              <a:t> Toplumun felaketi sayılabilecek bağımlılıkları engellemek ancak iyi bir koruyucu halk sağlığı yaklaşımıyla mümkün olur. </a:t>
            </a:r>
          </a:p>
          <a:p>
            <a:endParaRPr lang="tr-TR" dirty="0"/>
          </a:p>
        </p:txBody>
      </p:sp>
      <p:pic>
        <p:nvPicPr>
          <p:cNvPr id="4" name="Resim 3"/>
          <p:cNvPicPr>
            <a:picLocks noChangeAspect="1"/>
          </p:cNvPicPr>
          <p:nvPr/>
        </p:nvPicPr>
        <p:blipFill>
          <a:blip r:embed="rId2"/>
          <a:stretch>
            <a:fillRect/>
          </a:stretch>
        </p:blipFill>
        <p:spPr>
          <a:xfrm>
            <a:off x="87913" y="1689906"/>
            <a:ext cx="4602422" cy="3624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4988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a:solidFill>
                  <a:schemeClr val="accent4">
                    <a:lumMod val="75000"/>
                  </a:schemeClr>
                </a:solidFill>
              </a:rPr>
              <a:t>Bağımlılık belirtileri</a:t>
            </a:r>
            <a:br>
              <a:rPr lang="tr-TR" b="1" dirty="0"/>
            </a:br>
            <a:endParaRPr lang="tr-TR" dirty="0"/>
          </a:p>
        </p:txBody>
      </p:sp>
      <p:sp>
        <p:nvSpPr>
          <p:cNvPr id="3" name="İçerik Yer Tutucusu 2"/>
          <p:cNvSpPr>
            <a:spLocks noGrp="1"/>
          </p:cNvSpPr>
          <p:nvPr>
            <p:ph idx="1"/>
          </p:nvPr>
        </p:nvSpPr>
        <p:spPr>
          <a:xfrm>
            <a:off x="1828801" y="1172583"/>
            <a:ext cx="6039727" cy="5282005"/>
          </a:xfrm>
        </p:spPr>
        <p:txBody>
          <a:bodyPr>
            <a:normAutofit lnSpcReduction="10000"/>
          </a:bodyPr>
          <a:lstStyle/>
          <a:p>
            <a:pPr>
              <a:buAutoNum type="arabicPeriod"/>
            </a:pPr>
            <a:r>
              <a:rPr lang="tr-TR" b="1" dirty="0">
                <a:solidFill>
                  <a:srgbClr val="E61F4F"/>
                </a:solidFill>
              </a:rPr>
              <a:t>Fiziksel Belirtiler</a:t>
            </a:r>
          </a:p>
          <a:p>
            <a:pPr marL="0" indent="0">
              <a:buNone/>
            </a:pPr>
            <a:endParaRPr lang="tr-TR" b="1" dirty="0">
              <a:solidFill>
                <a:srgbClr val="E61F4F"/>
              </a:solidFill>
            </a:endParaRPr>
          </a:p>
          <a:p>
            <a:r>
              <a:rPr lang="tr-TR" dirty="0">
                <a:solidFill>
                  <a:srgbClr val="575757"/>
                </a:solidFill>
              </a:rPr>
              <a:t>Fiziksel görünümde değişiklik</a:t>
            </a:r>
          </a:p>
          <a:p>
            <a:r>
              <a:rPr lang="tr-TR" dirty="0">
                <a:solidFill>
                  <a:srgbClr val="575757"/>
                </a:solidFill>
              </a:rPr>
              <a:t>Kişisel bakımı ihmal etme</a:t>
            </a:r>
          </a:p>
          <a:p>
            <a:r>
              <a:rPr lang="tr-TR" dirty="0">
                <a:solidFill>
                  <a:srgbClr val="575757"/>
                </a:solidFill>
              </a:rPr>
              <a:t>Hareketlerde dikkat çeken koordinasyon bozukluğu veya dengesizlik</a:t>
            </a:r>
          </a:p>
          <a:p>
            <a:r>
              <a:rPr lang="tr-TR" dirty="0">
                <a:solidFill>
                  <a:srgbClr val="575757"/>
                </a:solidFill>
              </a:rPr>
              <a:t>Alışılmadık bir ağız kokusu</a:t>
            </a:r>
          </a:p>
          <a:p>
            <a:r>
              <a:rPr lang="tr-TR" dirty="0">
                <a:solidFill>
                  <a:srgbClr val="575757"/>
                </a:solidFill>
              </a:rPr>
              <a:t>Vücutta veya ellerde istemsiz titreme</a:t>
            </a:r>
          </a:p>
          <a:p>
            <a:r>
              <a:rPr lang="tr-TR" dirty="0">
                <a:solidFill>
                  <a:srgbClr val="575757"/>
                </a:solidFill>
              </a:rPr>
              <a:t>Gözlerde kızarıklık ve göz bebeklerinde büyüme</a:t>
            </a:r>
          </a:p>
          <a:p>
            <a:r>
              <a:rPr lang="tr-TR" dirty="0">
                <a:solidFill>
                  <a:srgbClr val="575757"/>
                </a:solidFill>
              </a:rPr>
              <a:t>Uyku bozuklukları (aşırı uyuma, uyuyamama vb.)</a:t>
            </a:r>
          </a:p>
          <a:p>
            <a:r>
              <a:rPr lang="tr-TR" dirty="0">
                <a:solidFill>
                  <a:srgbClr val="575757"/>
                </a:solidFill>
              </a:rPr>
              <a:t>Ani kilo kaybı</a:t>
            </a:r>
          </a:p>
          <a:p>
            <a:r>
              <a:rPr lang="tr-TR" dirty="0">
                <a:solidFill>
                  <a:srgbClr val="575757"/>
                </a:solidFill>
              </a:rPr>
              <a:t>Kusma veya iştahsızlık</a:t>
            </a:r>
          </a:p>
          <a:p>
            <a:r>
              <a:rPr lang="tr-TR" dirty="0">
                <a:solidFill>
                  <a:srgbClr val="575757"/>
                </a:solidFill>
              </a:rPr>
              <a:t>Epilepsiye bağlı olmayan kasılma nöbetleri</a:t>
            </a:r>
          </a:p>
          <a:p>
            <a:r>
              <a:rPr lang="tr-TR" dirty="0">
                <a:solidFill>
                  <a:srgbClr val="575757"/>
                </a:solidFill>
              </a:rPr>
              <a:t>Bitkinlik</a:t>
            </a:r>
          </a:p>
          <a:p>
            <a:endParaRPr lang="tr-TR" b="1" dirty="0">
              <a:solidFill>
                <a:srgbClr val="E61F4F"/>
              </a:solidFill>
            </a:endParaRPr>
          </a:p>
          <a:p>
            <a:endParaRPr lang="tr-TR" dirty="0"/>
          </a:p>
        </p:txBody>
      </p:sp>
      <p:pic>
        <p:nvPicPr>
          <p:cNvPr id="4" name="Resim 3"/>
          <p:cNvPicPr>
            <a:picLocks noChangeAspect="1"/>
          </p:cNvPicPr>
          <p:nvPr/>
        </p:nvPicPr>
        <p:blipFill>
          <a:blip r:embed="rId2"/>
          <a:stretch>
            <a:fillRect/>
          </a:stretch>
        </p:blipFill>
        <p:spPr>
          <a:xfrm>
            <a:off x="9692641" y="3270433"/>
            <a:ext cx="2049984" cy="1626972"/>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a:stretch>
            <a:fillRect/>
          </a:stretch>
        </p:blipFill>
        <p:spPr>
          <a:xfrm>
            <a:off x="7052663" y="4897405"/>
            <a:ext cx="2517440" cy="1417334"/>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4"/>
          <a:stretch>
            <a:fillRect/>
          </a:stretch>
        </p:blipFill>
        <p:spPr>
          <a:xfrm>
            <a:off x="7413690" y="1444214"/>
            <a:ext cx="2959697" cy="1667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716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75124" y="559397"/>
            <a:ext cx="10116876" cy="6088828"/>
          </a:xfrm>
        </p:spPr>
        <p:txBody>
          <a:bodyPr>
            <a:normAutofit/>
          </a:bodyPr>
          <a:lstStyle/>
          <a:p>
            <a:r>
              <a:rPr lang="tr-TR" b="1" dirty="0">
                <a:solidFill>
                  <a:srgbClr val="B2B2B2"/>
                </a:solidFill>
              </a:rPr>
              <a:t>2. </a:t>
            </a:r>
            <a:r>
              <a:rPr lang="tr-TR" b="1" dirty="0">
                <a:solidFill>
                  <a:srgbClr val="E61F4F"/>
                </a:solidFill>
              </a:rPr>
              <a:t>Davranışsal Belirtiler</a:t>
            </a:r>
          </a:p>
          <a:p>
            <a:r>
              <a:rPr lang="tr-TR" dirty="0">
                <a:solidFill>
                  <a:srgbClr val="575757"/>
                </a:solidFill>
              </a:rPr>
              <a:t>Okula ve derslere karşı ilgide azalma</a:t>
            </a:r>
          </a:p>
          <a:p>
            <a:r>
              <a:rPr lang="es-ES" dirty="0">
                <a:solidFill>
                  <a:srgbClr val="575757"/>
                </a:solidFill>
              </a:rPr>
              <a:t>Dikkat vermede ya da odaklanmada azalma</a:t>
            </a:r>
          </a:p>
          <a:p>
            <a:r>
              <a:rPr lang="tr-TR" dirty="0">
                <a:solidFill>
                  <a:srgbClr val="575757"/>
                </a:solidFill>
              </a:rPr>
              <a:t>Okul dışındaki aktivitelere (hobiler, spor vb.)karşı ilgisizlik</a:t>
            </a:r>
          </a:p>
          <a:p>
            <a:r>
              <a:rPr lang="tr-TR" dirty="0">
                <a:solidFill>
                  <a:srgbClr val="575757"/>
                </a:solidFill>
              </a:rPr>
              <a:t>Arkadaşlardan veya öğretmenlerden gelen şikâyetler</a:t>
            </a:r>
          </a:p>
          <a:p>
            <a:r>
              <a:rPr lang="tr-TR" dirty="0">
                <a:solidFill>
                  <a:srgbClr val="575757"/>
                </a:solidFill>
              </a:rPr>
              <a:t>Arkadaşlarından ya da çevresinden sık sık borç almaya başlama</a:t>
            </a:r>
          </a:p>
          <a:p>
            <a:r>
              <a:rPr lang="tr-TR" dirty="0">
                <a:solidFill>
                  <a:srgbClr val="575757"/>
                </a:solidFill>
              </a:rPr>
              <a:t>Kendini dış dünyadan uzaklaştırma, içine kapanma</a:t>
            </a:r>
          </a:p>
          <a:p>
            <a:r>
              <a:rPr lang="tr-TR" dirty="0">
                <a:solidFill>
                  <a:srgbClr val="575757"/>
                </a:solidFill>
              </a:rPr>
              <a:t>Göz kontağı kurmamaya çalışarak konuşma</a:t>
            </a:r>
          </a:p>
          <a:p>
            <a:r>
              <a:rPr lang="tr-TR" dirty="0">
                <a:solidFill>
                  <a:srgbClr val="575757"/>
                </a:solidFill>
              </a:rPr>
              <a:t>Kişilikte ortaya çıkan, açıklanamayan değişiklikler</a:t>
            </a:r>
          </a:p>
          <a:p>
            <a:r>
              <a:rPr lang="es-ES" dirty="0">
                <a:solidFill>
                  <a:srgbClr val="575757"/>
                </a:solidFill>
              </a:rPr>
              <a:t>Gözlerdeki kızarıklığı saklamak için</a:t>
            </a:r>
            <a:r>
              <a:rPr lang="tr-TR" dirty="0">
                <a:solidFill>
                  <a:srgbClr val="575757"/>
                </a:solidFill>
              </a:rPr>
              <a:t> </a:t>
            </a:r>
            <a:r>
              <a:rPr lang="es-ES" dirty="0">
                <a:solidFill>
                  <a:srgbClr val="575757"/>
                </a:solidFill>
              </a:rPr>
              <a:t>göz damlası, gözyaşı sıvısı kullanmaya başlama</a:t>
            </a:r>
          </a:p>
          <a:p>
            <a:r>
              <a:rPr lang="tr-TR" dirty="0">
                <a:solidFill>
                  <a:srgbClr val="575757"/>
                </a:solidFill>
              </a:rPr>
              <a:t>Suç işleme davranışı</a:t>
            </a:r>
          </a:p>
          <a:p>
            <a:r>
              <a:rPr lang="tr-TR" dirty="0">
                <a:solidFill>
                  <a:srgbClr val="575757"/>
                </a:solidFill>
              </a:rPr>
              <a:t>Oluşabilecek kötü kokuları bastırmak için gereğinden fazla parfüm kullanma</a:t>
            </a:r>
          </a:p>
          <a:p>
            <a:r>
              <a:rPr lang="tr-TR" dirty="0">
                <a:solidFill>
                  <a:srgbClr val="575757"/>
                </a:solidFill>
              </a:rPr>
              <a:t>Duygu durumunda ani değişimler, asabiyet, ani patlamalar veya nedensiz gülme gibi davranışlar</a:t>
            </a:r>
          </a:p>
          <a:p>
            <a:r>
              <a:rPr lang="tr-TR" dirty="0">
                <a:solidFill>
                  <a:srgbClr val="575757"/>
                </a:solidFill>
              </a:rPr>
              <a:t>Beklenmedik bir şekilde zaman zaman ortaya çıkan aşırı hareketlilik ve aktivite artışı</a:t>
            </a:r>
            <a:endParaRPr lang="es-ES" dirty="0">
              <a:solidFill>
                <a:srgbClr val="575757"/>
              </a:solidFill>
            </a:endParaRPr>
          </a:p>
          <a:p>
            <a:endParaRPr lang="tr-TR" dirty="0">
              <a:solidFill>
                <a:srgbClr val="575757"/>
              </a:solidFill>
            </a:endParaRPr>
          </a:p>
          <a:p>
            <a:endParaRPr lang="tr-TR" dirty="0"/>
          </a:p>
        </p:txBody>
      </p:sp>
    </p:spTree>
    <p:extLst>
      <p:ext uri="{BB962C8B-B14F-4D97-AF65-F5344CB8AC3E}">
        <p14:creationId xmlns:p14="http://schemas.microsoft.com/office/powerpoint/2010/main" val="123208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6177" y="236667"/>
            <a:ext cx="9964962" cy="6121101"/>
          </a:xfrm>
        </p:spPr>
        <p:txBody>
          <a:bodyPr/>
          <a:lstStyle/>
          <a:p>
            <a:r>
              <a:rPr lang="tr-TR" b="1" dirty="0">
                <a:solidFill>
                  <a:srgbClr val="B2B2B2"/>
                </a:solidFill>
              </a:rPr>
              <a:t>3. </a:t>
            </a:r>
            <a:r>
              <a:rPr lang="tr-TR" b="1" dirty="0">
                <a:solidFill>
                  <a:srgbClr val="E61F4F"/>
                </a:solidFill>
              </a:rPr>
              <a:t>Psikolojik Belirtiler</a:t>
            </a:r>
          </a:p>
          <a:p>
            <a:pPr marL="0" indent="0">
              <a:buNone/>
            </a:pPr>
            <a:endParaRPr lang="tr-TR" b="1" dirty="0">
              <a:solidFill>
                <a:srgbClr val="E61F4F"/>
              </a:solidFill>
            </a:endParaRPr>
          </a:p>
          <a:p>
            <a:r>
              <a:rPr lang="tr-TR" dirty="0">
                <a:solidFill>
                  <a:srgbClr val="575757"/>
                </a:solidFill>
              </a:rPr>
              <a:t>Kişilikte ortaya çıkan, açıklanamayan değişiklikler</a:t>
            </a:r>
          </a:p>
          <a:p>
            <a:r>
              <a:rPr lang="tr-TR" dirty="0">
                <a:solidFill>
                  <a:srgbClr val="575757"/>
                </a:solidFill>
              </a:rPr>
              <a:t>Duygu durumunda ani değişimler, asabiyet, ani patlamalar veya nedensiz gülme gibi davranışlar</a:t>
            </a:r>
          </a:p>
          <a:p>
            <a:r>
              <a:rPr lang="tr-TR" dirty="0">
                <a:solidFill>
                  <a:srgbClr val="575757"/>
                </a:solidFill>
              </a:rPr>
              <a:t>Beklenmedik bir şekilde zaman zaman ortaya çıkan aşırı hareketlilik ve aktivite artışı</a:t>
            </a:r>
          </a:p>
          <a:p>
            <a:r>
              <a:rPr lang="tr-TR" dirty="0">
                <a:solidFill>
                  <a:srgbClr val="575757"/>
                </a:solidFill>
              </a:rPr>
              <a:t>Genel bir motivasyon eksikliği, odaklanma güçlüğü, dalgınlık veya uyuşukluk</a:t>
            </a:r>
          </a:p>
          <a:p>
            <a:r>
              <a:rPr lang="tr-TR" dirty="0">
                <a:solidFill>
                  <a:srgbClr val="575757"/>
                </a:solidFill>
              </a:rPr>
              <a:t>Herhangi bir sebebi olmaksızın korku duyma, içine kapanma, gerginlik yaşama veya aşırı şüphecilik</a:t>
            </a:r>
          </a:p>
          <a:p>
            <a:endParaRPr lang="tr-TR" dirty="0"/>
          </a:p>
        </p:txBody>
      </p:sp>
      <p:pic>
        <p:nvPicPr>
          <p:cNvPr id="4" name="Resim 3"/>
          <p:cNvPicPr>
            <a:picLocks noChangeAspect="1"/>
          </p:cNvPicPr>
          <p:nvPr/>
        </p:nvPicPr>
        <p:blipFill>
          <a:blip r:embed="rId2"/>
          <a:stretch>
            <a:fillRect/>
          </a:stretch>
        </p:blipFill>
        <p:spPr>
          <a:xfrm>
            <a:off x="799113" y="4036624"/>
            <a:ext cx="3482430" cy="2321144"/>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a:stretch>
            <a:fillRect/>
          </a:stretch>
        </p:blipFill>
        <p:spPr>
          <a:xfrm>
            <a:off x="6010834" y="4036624"/>
            <a:ext cx="4433047" cy="2321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64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1073" y="720762"/>
            <a:ext cx="9983096" cy="5190460"/>
          </a:xfrm>
        </p:spPr>
        <p:txBody>
          <a:bodyPr>
            <a:normAutofit/>
          </a:bodyPr>
          <a:lstStyle/>
          <a:p>
            <a:endParaRPr lang="tr-TR" dirty="0"/>
          </a:p>
          <a:p>
            <a:pPr marL="0" indent="0">
              <a:buNone/>
            </a:pPr>
            <a:r>
              <a:rPr lang="tr-TR" sz="2000" dirty="0"/>
              <a:t>Bağımlılığın tanısı için aşağıdaki tanılardan herhangi 3’ünün olması yeterlidir. </a:t>
            </a:r>
          </a:p>
          <a:p>
            <a:pPr marL="0" indent="0">
              <a:buNone/>
            </a:pPr>
            <a:endParaRPr lang="tr-TR" dirty="0"/>
          </a:p>
          <a:p>
            <a:r>
              <a:rPr lang="tr-TR" dirty="0"/>
              <a:t> Kullanılan maddeye tolerans gelişmesi, </a:t>
            </a:r>
          </a:p>
          <a:p>
            <a:r>
              <a:rPr lang="tr-TR" dirty="0"/>
              <a:t> Madde kesildiğinde ya da azaltıldığında yoksunluk belirtilerinin oluşması, </a:t>
            </a:r>
          </a:p>
          <a:p>
            <a:r>
              <a:rPr lang="tr-TR" dirty="0"/>
              <a:t> Madde kullanımını denetlemek ya da bırakmak için yapılan ama boşa çıkan çabalar, </a:t>
            </a:r>
          </a:p>
          <a:p>
            <a:r>
              <a:rPr lang="tr-TR" dirty="0"/>
              <a:t> Maddeyi sağlamak, kullanmak ya da bırakmak için büyük zaman harcama, </a:t>
            </a:r>
          </a:p>
          <a:p>
            <a:r>
              <a:rPr lang="tr-TR" dirty="0"/>
              <a:t> Madde kullanımı nedeni ile sosyal, mesleki ve kişisel etkinliklerin olumsuz etkilenmesi, </a:t>
            </a:r>
          </a:p>
          <a:p>
            <a:r>
              <a:rPr lang="tr-TR" dirty="0"/>
              <a:t> Maddenin daha uzun ve yüksek miktarlarda alınması,</a:t>
            </a:r>
          </a:p>
          <a:p>
            <a:r>
              <a:rPr lang="tr-TR" dirty="0"/>
              <a:t> Fiziksel ya da ruhsal sorunların ortaya çıkmasına ya da artmasına rağmen madde kullanımını sürdürmek. </a:t>
            </a:r>
          </a:p>
          <a:p>
            <a:endParaRPr lang="tr-TR" dirty="0"/>
          </a:p>
        </p:txBody>
      </p:sp>
    </p:spTree>
    <p:extLst>
      <p:ext uri="{BB962C8B-B14F-4D97-AF65-F5344CB8AC3E}">
        <p14:creationId xmlns:p14="http://schemas.microsoft.com/office/powerpoint/2010/main" val="275926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205" y="702832"/>
            <a:ext cx="8915400" cy="1158240"/>
          </a:xfrm>
        </p:spPr>
        <p:txBody>
          <a:bodyPr/>
          <a:lstStyle/>
          <a:p>
            <a:pPr marL="0" indent="0" algn="ctr">
              <a:buNone/>
            </a:pPr>
            <a:r>
              <a:rPr lang="tr-TR" sz="2000" b="1" dirty="0">
                <a:solidFill>
                  <a:schemeClr val="accent1">
                    <a:lumMod val="75000"/>
                  </a:schemeClr>
                </a:solidFill>
              </a:rPr>
              <a:t>Sigara Bağımlılığı nasıl başlar ? </a:t>
            </a:r>
          </a:p>
        </p:txBody>
      </p:sp>
      <p:pic>
        <p:nvPicPr>
          <p:cNvPr id="4" name="Resim 3"/>
          <p:cNvPicPr>
            <a:picLocks noChangeAspect="1"/>
          </p:cNvPicPr>
          <p:nvPr/>
        </p:nvPicPr>
        <p:blipFill>
          <a:blip r:embed="rId2"/>
          <a:stretch>
            <a:fillRect/>
          </a:stretch>
        </p:blipFill>
        <p:spPr>
          <a:xfrm>
            <a:off x="2398955" y="2000249"/>
            <a:ext cx="7784951" cy="3892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5562188"/>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328</TotalTime>
  <Words>1402</Words>
  <Application>Microsoft Office PowerPoint</Application>
  <PresentationFormat>Geniş ekran</PresentationFormat>
  <Paragraphs>185</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Century Gothic</vt:lpstr>
      <vt:lpstr>Wingdings 3</vt:lpstr>
      <vt:lpstr>Duman</vt:lpstr>
      <vt:lpstr>BAĞIMLILIK</vt:lpstr>
      <vt:lpstr>PowerPoint Sunusu</vt:lpstr>
      <vt:lpstr>PowerPoint Sunusu</vt:lpstr>
      <vt:lpstr>PowerPoint Sunusu</vt:lpstr>
      <vt:lpstr>Bağımlılık belirtileri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Teknoloji bağımlılığı nedir?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dc:title>
  <dc:creator>Windows 7</dc:creator>
  <cp:lastModifiedBy>Windows 10</cp:lastModifiedBy>
  <cp:revision>32</cp:revision>
  <dcterms:created xsi:type="dcterms:W3CDTF">2019-12-27T11:03:53Z</dcterms:created>
  <dcterms:modified xsi:type="dcterms:W3CDTF">2019-12-31T06:42:57Z</dcterms:modified>
</cp:coreProperties>
</file>