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72" r:id="rId2"/>
    <p:sldId id="273" r:id="rId3"/>
    <p:sldId id="279" r:id="rId4"/>
    <p:sldId id="274" r:id="rId5"/>
    <p:sldId id="277" r:id="rId6"/>
    <p:sldId id="278" r:id="rId7"/>
    <p:sldId id="275" r:id="rId8"/>
    <p:sldId id="276"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B1AC4-FE15-4F02-9376-BE5A021880F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284856599"/>
      </p:ext>
    </p:extLst>
  </p:cSld>
  <p:clrMapOvr>
    <a:masterClrMapping/>
  </p:clrMapOvr>
  <p:transition spd="med" advClick="0" advTm="8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B279B-CAB7-4546-B3FE-12B9ED6A4A5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842001525"/>
      </p:ext>
    </p:extLst>
  </p:cSld>
  <p:clrMapOvr>
    <a:masterClrMapping/>
  </p:clrMapOvr>
  <p:transition spd="med" advClick="0" advTm="8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25F5EE-B886-42B4-AB49-665560A6709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906219415"/>
      </p:ext>
    </p:extLst>
  </p:cSld>
  <p:clrMapOvr>
    <a:masterClrMapping/>
  </p:clrMapOvr>
  <p:transition spd="med" advClick="0" advTm="8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0874CA8-244D-4683-939C-83B54B8DA73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08234822"/>
      </p:ext>
    </p:extLst>
  </p:cSld>
  <p:clrMapOvr>
    <a:masterClrMapping/>
  </p:clrMapOvr>
  <p:transition spd="med" advClick="0" advTm="8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Tablo Yer Tutucusu"/>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432305-06A4-4048-A36B-9776593BC76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101780804"/>
      </p:ext>
    </p:extLst>
  </p:cSld>
  <p:clrMapOvr>
    <a:masterClrMapping/>
  </p:clrMapOvr>
  <p:transition spd="med" advClick="0" advTm="8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ADB219-B89B-4062-8AB4-02CF267C752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91325184"/>
      </p:ext>
    </p:extLst>
  </p:cSld>
  <p:clrMapOvr>
    <a:masterClrMapping/>
  </p:clrMapOvr>
  <p:transition spd="med" advClick="0" advTm="8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D65206-089A-4076-BA62-8C06672CF1D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451962569"/>
      </p:ext>
    </p:extLst>
  </p:cSld>
  <p:clrMapOvr>
    <a:masterClrMapping/>
  </p:clrMapOvr>
  <p:transition spd="med" advClick="0" advTm="8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EB9D0F-CE5F-4168-ABC1-D14B5E7424F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002398972"/>
      </p:ext>
    </p:extLst>
  </p:cSld>
  <p:clrMapOvr>
    <a:masterClrMapping/>
  </p:clrMapOvr>
  <p:transition spd="med" advClick="0" advTm="8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1AD4A6-AA36-45BA-980A-57B94C0C1CB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187833972"/>
      </p:ext>
    </p:extLst>
  </p:cSld>
  <p:clrMapOvr>
    <a:masterClrMapping/>
  </p:clrMapOvr>
  <p:transition spd="med" advClick="0" advTm="8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54AD69-57CF-4F2A-AAB9-4613D977756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68853575"/>
      </p:ext>
    </p:extLst>
  </p:cSld>
  <p:clrMapOvr>
    <a:masterClrMapping/>
  </p:clrMapOvr>
  <p:transition spd="med" advClick="0" advTm="8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1108C4-964F-4617-BA84-D6A6C1ADBB6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631464328"/>
      </p:ext>
    </p:extLst>
  </p:cSld>
  <p:clrMapOvr>
    <a:masterClrMapping/>
  </p:clrMapOvr>
  <p:transition spd="med" advClick="0" advTm="8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ABE611-E89C-439E-A9E3-AA78C181280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803212227"/>
      </p:ext>
    </p:extLst>
  </p:cSld>
  <p:clrMapOvr>
    <a:masterClrMapping/>
  </p:clrMapOvr>
  <p:transition spd="med" advClick="0" advTm="8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C06954-D84A-488E-84F9-DC0E8A95103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630132769"/>
      </p:ext>
    </p:extLst>
  </p:cSld>
  <p:clrMapOvr>
    <a:masterClrMapping/>
  </p:clrMapOvr>
  <p:transition spd="med" advClick="0" advTm="8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A0565-EA6A-4B28-9FB6-66500C5BBE2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51655901"/>
      </p:ext>
    </p:extLst>
  </p:cSld>
  <p:clrMapOvr>
    <a:masterClrMapping/>
  </p:clrMapOvr>
  <p:transition spd="med" advClick="0" advTm="8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latin typeface="Arial" pitchFamily="34" charset="0"/>
              </a:defRPr>
            </a:lvl1pPr>
          </a:lstStyle>
          <a:p>
            <a:pPr fontAlgn="base">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atin typeface="Arial" pitchFamily="34" charset="0"/>
              </a:defRPr>
            </a:lvl1pPr>
          </a:lstStyle>
          <a:p>
            <a:pPr fontAlgn="base">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latin typeface="Arial" pitchFamily="34" charset="0"/>
              </a:defRPr>
            </a:lvl1pPr>
          </a:lstStyle>
          <a:p>
            <a:pPr fontAlgn="base">
              <a:spcAft>
                <a:spcPct val="0"/>
              </a:spcAft>
              <a:defRPr/>
            </a:pPr>
            <a:fld id="{C51B6663-1537-4F10-B926-2D8986484B96}" type="slidenum">
              <a:rPr lang="tr-TR">
                <a:solidFill>
                  <a:srgbClr val="000000"/>
                </a:solidFill>
              </a:rPr>
              <a:pPr fontAlgn="base">
                <a:spcAft>
                  <a:spcPct val="0"/>
                </a:spcAft>
                <a:defRPr/>
              </a:pPr>
              <a:t>‹#›</a:t>
            </a:fld>
            <a:endParaRPr lang="tr-TR">
              <a:solidFill>
                <a:srgbClr val="000000"/>
              </a:solidFill>
            </a:endParaRPr>
          </a:p>
        </p:txBody>
      </p:sp>
    </p:spTree>
    <p:extLst>
      <p:ext uri="{BB962C8B-B14F-4D97-AF65-F5344CB8AC3E}">
        <p14:creationId xmlns:p14="http://schemas.microsoft.com/office/powerpoint/2010/main" val="11796075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spd="med" advClick="0" advTm="8000">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image" Target="../media/image12.jpg"/><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4" name="Dikdörtgen 3">
            <a:extLst>
              <a:ext uri="{FF2B5EF4-FFF2-40B4-BE49-F238E27FC236}">
                <a16:creationId xmlns:a16="http://schemas.microsoft.com/office/drawing/2014/main" id="{1B5B7699-633D-41D6-9F5B-8532E8BA04F4}"/>
              </a:ext>
            </a:extLst>
          </p:cNvPr>
          <p:cNvSpPr/>
          <p:nvPr/>
        </p:nvSpPr>
        <p:spPr>
          <a:xfrm>
            <a:off x="450384" y="1480166"/>
            <a:ext cx="8496944" cy="3908762"/>
          </a:xfrm>
          <a:prstGeom prst="rect">
            <a:avLst/>
          </a:prstGeom>
        </p:spPr>
        <p:txBody>
          <a:bodyPr wrap="square">
            <a:spAutoFit/>
          </a:bodyPr>
          <a:lstStyle/>
          <a:p>
            <a:pPr algn="ctr"/>
            <a:r>
              <a:rPr lang="tr-TR" sz="2800" b="1" dirty="0"/>
              <a:t>A M A C I M I Z</a:t>
            </a:r>
          </a:p>
          <a:p>
            <a:pPr algn="ctr"/>
            <a:endParaRPr lang="tr-TR" sz="2800" b="1" dirty="0"/>
          </a:p>
          <a:p>
            <a:pPr algn="ctr"/>
            <a:r>
              <a:rPr lang="tr-TR" sz="2400" dirty="0"/>
              <a:t>Her türlü makineyi ve makinenin parçasını tasarlayabilen, tasarımının üretim resimlerini bilgisayar ortamında iki veya üç boyutlu olarak çizebilen, bütün el aletleri ve talaşlı imalat tezgâhlarını kullanarak, makine ve parçalarını üretebilen, bu makinelerin tamir ve bakımını yapabilen sektörün ihtiyacı olan nitelikli elamanları, bilimsel ve teknolojik gelişmeler doğrultusunda en üst düzeyde bilgi ve beceriye sahip olarak yetiştirmektir. </a:t>
            </a:r>
          </a:p>
        </p:txBody>
      </p:sp>
    </p:spTree>
    <p:extLst>
      <p:ext uri="{BB962C8B-B14F-4D97-AF65-F5344CB8AC3E}">
        <p14:creationId xmlns:p14="http://schemas.microsoft.com/office/powerpoint/2010/main" val="1825514413"/>
      </p:ext>
    </p:extLst>
  </p:cSld>
  <p:clrMapOvr>
    <a:masterClrMapping/>
  </p:clrMapOvr>
  <p:transition spd="med" advClick="0" advTm="800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C2E2C042-3025-4E3C-A1FC-1225B87BF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0392"/>
            <a:ext cx="9144000" cy="334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2" name="Dikdörtgen 1">
            <a:extLst>
              <a:ext uri="{FF2B5EF4-FFF2-40B4-BE49-F238E27FC236}">
                <a16:creationId xmlns:a16="http://schemas.microsoft.com/office/drawing/2014/main" id="{407BE113-EBC4-41B4-87AE-FC353D2948EC}"/>
              </a:ext>
            </a:extLst>
          </p:cNvPr>
          <p:cNvSpPr/>
          <p:nvPr/>
        </p:nvSpPr>
        <p:spPr>
          <a:xfrm>
            <a:off x="1259632" y="1700808"/>
            <a:ext cx="7632848" cy="5201424"/>
          </a:xfrm>
          <a:prstGeom prst="rect">
            <a:avLst/>
          </a:prstGeom>
        </p:spPr>
        <p:txBody>
          <a:bodyPr wrap="square">
            <a:spAutoFit/>
          </a:bodyPr>
          <a:lstStyle/>
          <a:p>
            <a:pPr algn="ctr"/>
            <a:r>
              <a:rPr lang="tr-TR" sz="2400" dirty="0"/>
              <a:t>CAD CAM laboratuvarlarımızda makine Teknik resim ve tasarım bilgilerinin en iyi şekilde öğrenilmesini sağlayacak alet ve </a:t>
            </a:r>
            <a:r>
              <a:rPr lang="tr-TR" sz="2400" dirty="0" err="1"/>
              <a:t>teçhizatlarımız</a:t>
            </a:r>
            <a:r>
              <a:rPr lang="tr-TR" sz="2400" dirty="0"/>
              <a:t> ve  36 adet bilgisayar bulunmaktadır. </a:t>
            </a:r>
          </a:p>
          <a:p>
            <a:pPr algn="ctr"/>
            <a:endParaRPr lang="tr-TR" sz="2400" dirty="0">
              <a:solidFill>
                <a:schemeClr val="bg1"/>
              </a:solidFill>
            </a:endParaRPr>
          </a:p>
          <a:p>
            <a:pPr algn="ctr"/>
            <a:r>
              <a:rPr lang="tr-TR" sz="2400" dirty="0">
                <a:solidFill>
                  <a:schemeClr val="bg1"/>
                </a:solidFill>
              </a:rPr>
              <a:t>Bu </a:t>
            </a:r>
            <a:r>
              <a:rPr lang="tr-TR" sz="2400" dirty="0" err="1">
                <a:solidFill>
                  <a:schemeClr val="bg1"/>
                </a:solidFill>
              </a:rPr>
              <a:t>teçhizatlarımızla</a:t>
            </a:r>
            <a:r>
              <a:rPr lang="tr-TR" sz="2400" dirty="0">
                <a:solidFill>
                  <a:schemeClr val="bg1"/>
                </a:solidFill>
              </a:rPr>
              <a:t> en iyi şekilde teknik resim, </a:t>
            </a:r>
            <a:r>
              <a:rPr lang="tr-TR" sz="2400" b="1" dirty="0" err="1">
                <a:solidFill>
                  <a:schemeClr val="bg1"/>
                </a:solidFill>
                <a:effectLst>
                  <a:outerShdw blurRad="38100" dist="38100" dir="2700000" algn="tl">
                    <a:srgbClr val="000000">
                      <a:alpha val="43137"/>
                    </a:srgbClr>
                  </a:outerShdw>
                </a:effectLst>
              </a:rPr>
              <a:t>AutoCAD</a:t>
            </a:r>
            <a:r>
              <a:rPr lang="tr-TR" sz="2400" dirty="0">
                <a:solidFill>
                  <a:schemeClr val="bg1"/>
                </a:solidFill>
                <a:effectLst>
                  <a:outerShdw blurRad="38100" dist="38100" dir="2700000" algn="tl">
                    <a:srgbClr val="000000">
                      <a:alpha val="43137"/>
                    </a:srgbClr>
                  </a:outerShdw>
                </a:effectLst>
              </a:rPr>
              <a:t> </a:t>
            </a:r>
            <a:r>
              <a:rPr lang="tr-TR" sz="2400" dirty="0">
                <a:solidFill>
                  <a:schemeClr val="bg1"/>
                </a:solidFill>
              </a:rPr>
              <a:t> </a:t>
            </a:r>
            <a:r>
              <a:rPr lang="tr-TR" sz="2400" b="1" dirty="0" err="1">
                <a:solidFill>
                  <a:schemeClr val="bg1"/>
                </a:solidFill>
                <a:effectLst>
                  <a:outerShdw blurRad="38100" dist="38100" dir="2700000" algn="tl">
                    <a:srgbClr val="000000">
                      <a:alpha val="43137"/>
                    </a:srgbClr>
                  </a:outerShdw>
                </a:effectLst>
              </a:rPr>
              <a:t>SolidWorks</a:t>
            </a:r>
            <a:r>
              <a:rPr lang="tr-TR" sz="2400" dirty="0">
                <a:solidFill>
                  <a:schemeClr val="bg1"/>
                </a:solidFill>
              </a:rPr>
              <a:t> ve </a:t>
            </a:r>
            <a:r>
              <a:rPr lang="tr-TR" sz="2400" b="1" dirty="0" err="1">
                <a:solidFill>
                  <a:schemeClr val="bg1"/>
                </a:solidFill>
                <a:effectLst>
                  <a:outerShdw blurRad="38100" dist="38100" dir="2700000" algn="tl">
                    <a:srgbClr val="000000">
                      <a:alpha val="43137"/>
                    </a:srgbClr>
                  </a:outerShdw>
                </a:effectLst>
              </a:rPr>
              <a:t>Solidcam</a:t>
            </a:r>
            <a:r>
              <a:rPr lang="tr-TR" sz="2400" dirty="0">
                <a:solidFill>
                  <a:schemeClr val="bg1"/>
                </a:solidFill>
              </a:rPr>
              <a:t> gibi çizim programlarının öğrenimi sağlanmaktadır.</a:t>
            </a:r>
          </a:p>
          <a:p>
            <a:pPr algn="ctr"/>
            <a:endParaRPr lang="tr-TR" sz="2400" dirty="0">
              <a:solidFill>
                <a:schemeClr val="bg1"/>
              </a:solidFill>
            </a:endParaRPr>
          </a:p>
          <a:p>
            <a:pPr algn="ctr"/>
            <a:endParaRPr lang="tr-TR" sz="2400" dirty="0">
              <a:solidFill>
                <a:schemeClr val="bg1"/>
              </a:solidFill>
            </a:endParaRPr>
          </a:p>
          <a:p>
            <a:pPr algn="ctr"/>
            <a:endParaRPr lang="tr-TR" sz="2400" dirty="0">
              <a:solidFill>
                <a:schemeClr val="bg1"/>
              </a:solidFill>
            </a:endParaRPr>
          </a:p>
          <a:p>
            <a:pPr algn="ctr"/>
            <a:endParaRPr lang="tr-TR" sz="2400" dirty="0">
              <a:solidFill>
                <a:schemeClr val="bg1"/>
              </a:solidFill>
            </a:endParaRPr>
          </a:p>
          <a:p>
            <a:pPr algn="ctr"/>
            <a:r>
              <a:rPr lang="tr-TR" sz="4400" b="1" dirty="0">
                <a:solidFill>
                  <a:schemeClr val="bg1"/>
                </a:solidFill>
              </a:rPr>
              <a:t>ÜCRETSİZ OLARAK </a:t>
            </a:r>
          </a:p>
        </p:txBody>
      </p:sp>
    </p:spTree>
    <p:extLst>
      <p:ext uri="{BB962C8B-B14F-4D97-AF65-F5344CB8AC3E}">
        <p14:creationId xmlns:p14="http://schemas.microsoft.com/office/powerpoint/2010/main" val="2281939982"/>
      </p:ext>
    </p:extLst>
  </p:cSld>
  <p:clrMapOvr>
    <a:masterClrMapping/>
  </p:clrMapOvr>
  <p:transition spd="med" advClick="0" advTm="8000">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pic>
        <p:nvPicPr>
          <p:cNvPr id="5" name="Resim 4">
            <a:extLst>
              <a:ext uri="{FF2B5EF4-FFF2-40B4-BE49-F238E27FC236}">
                <a16:creationId xmlns:a16="http://schemas.microsoft.com/office/drawing/2014/main" id="{F40A1111-5A7F-4069-9230-DE2B6A005E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2060848"/>
            <a:ext cx="5400600" cy="4050450"/>
          </a:xfrm>
          <a:prstGeom prst="rect">
            <a:avLst/>
          </a:prstGeom>
        </p:spPr>
      </p:pic>
      <p:sp>
        <p:nvSpPr>
          <p:cNvPr id="8" name="Metin kutusu 7">
            <a:extLst>
              <a:ext uri="{FF2B5EF4-FFF2-40B4-BE49-F238E27FC236}">
                <a16:creationId xmlns:a16="http://schemas.microsoft.com/office/drawing/2014/main" id="{AA38BA4B-3466-4D47-8ED7-52C13D588CC9}"/>
              </a:ext>
            </a:extLst>
          </p:cNvPr>
          <p:cNvSpPr txBox="1"/>
          <p:nvPr/>
        </p:nvSpPr>
        <p:spPr>
          <a:xfrm>
            <a:off x="225272" y="3485908"/>
            <a:ext cx="3024336" cy="1200329"/>
          </a:xfrm>
          <a:prstGeom prst="rect">
            <a:avLst/>
          </a:prstGeom>
          <a:noFill/>
        </p:spPr>
        <p:txBody>
          <a:bodyPr wrap="square" rtlCol="0">
            <a:spAutoFit/>
          </a:bodyPr>
          <a:lstStyle/>
          <a:p>
            <a:pPr algn="ctr"/>
            <a:r>
              <a:rPr lang="tr-TR" sz="2400" b="1" dirty="0" err="1">
                <a:solidFill>
                  <a:srgbClr val="C00000"/>
                </a:solidFill>
              </a:rPr>
              <a:t>Solidworks’te</a:t>
            </a:r>
            <a:r>
              <a:rPr lang="tr-TR" sz="2400" b="1" dirty="0">
                <a:solidFill>
                  <a:srgbClr val="C00000"/>
                </a:solidFill>
              </a:rPr>
              <a:t> teknik resim çizen</a:t>
            </a:r>
          </a:p>
          <a:p>
            <a:pPr algn="ctr"/>
            <a:r>
              <a:rPr lang="tr-TR" sz="2400" b="1" dirty="0">
                <a:solidFill>
                  <a:srgbClr val="C00000"/>
                </a:solidFill>
              </a:rPr>
              <a:t>meslek erbabı</a:t>
            </a:r>
          </a:p>
        </p:txBody>
      </p:sp>
    </p:spTree>
    <p:extLst>
      <p:ext uri="{BB962C8B-B14F-4D97-AF65-F5344CB8AC3E}">
        <p14:creationId xmlns:p14="http://schemas.microsoft.com/office/powerpoint/2010/main" val="3722529448"/>
      </p:ext>
    </p:extLst>
  </p:cSld>
  <p:clrMapOvr>
    <a:masterClrMapping/>
  </p:clrMapOvr>
  <p:transition spd="med" advClick="0" advTm="8000">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8" name="Metin kutusu 7">
            <a:extLst>
              <a:ext uri="{FF2B5EF4-FFF2-40B4-BE49-F238E27FC236}">
                <a16:creationId xmlns:a16="http://schemas.microsoft.com/office/drawing/2014/main" id="{AA38BA4B-3466-4D47-8ED7-52C13D588CC9}"/>
              </a:ext>
            </a:extLst>
          </p:cNvPr>
          <p:cNvSpPr txBox="1"/>
          <p:nvPr/>
        </p:nvSpPr>
        <p:spPr>
          <a:xfrm>
            <a:off x="198276" y="3429426"/>
            <a:ext cx="3024336" cy="1200329"/>
          </a:xfrm>
          <a:prstGeom prst="rect">
            <a:avLst/>
          </a:prstGeom>
          <a:noFill/>
        </p:spPr>
        <p:txBody>
          <a:bodyPr wrap="square" rtlCol="0">
            <a:spAutoFit/>
          </a:bodyPr>
          <a:lstStyle/>
          <a:p>
            <a:pPr algn="ctr"/>
            <a:r>
              <a:rPr lang="tr-TR" sz="2400" b="1" dirty="0">
                <a:solidFill>
                  <a:srgbClr val="C00000"/>
                </a:solidFill>
              </a:rPr>
              <a:t>CAM simülasyon yapan meslek erbabı</a:t>
            </a:r>
          </a:p>
        </p:txBody>
      </p:sp>
      <p:pic>
        <p:nvPicPr>
          <p:cNvPr id="4" name="Resim 3">
            <a:extLst>
              <a:ext uri="{FF2B5EF4-FFF2-40B4-BE49-F238E27FC236}">
                <a16:creationId xmlns:a16="http://schemas.microsoft.com/office/drawing/2014/main" id="{383365D3-CDB1-4875-9F4C-BA042A55F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719" y="1844824"/>
            <a:ext cx="5657005" cy="4242754"/>
          </a:xfrm>
          <a:prstGeom prst="rect">
            <a:avLst/>
          </a:prstGeom>
        </p:spPr>
      </p:pic>
    </p:spTree>
    <p:extLst>
      <p:ext uri="{BB962C8B-B14F-4D97-AF65-F5344CB8AC3E}">
        <p14:creationId xmlns:p14="http://schemas.microsoft.com/office/powerpoint/2010/main" val="3135301360"/>
      </p:ext>
    </p:extLst>
  </p:cSld>
  <p:clrMapOvr>
    <a:masterClrMapping/>
  </p:clrMapOvr>
  <p:transition spd="med" advClick="0" advTm="8000">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8" name="Metin kutusu 7">
            <a:extLst>
              <a:ext uri="{FF2B5EF4-FFF2-40B4-BE49-F238E27FC236}">
                <a16:creationId xmlns:a16="http://schemas.microsoft.com/office/drawing/2014/main" id="{AA38BA4B-3466-4D47-8ED7-52C13D588CC9}"/>
              </a:ext>
            </a:extLst>
          </p:cNvPr>
          <p:cNvSpPr txBox="1"/>
          <p:nvPr/>
        </p:nvSpPr>
        <p:spPr>
          <a:xfrm>
            <a:off x="80882" y="3429000"/>
            <a:ext cx="3221596" cy="1200329"/>
          </a:xfrm>
          <a:prstGeom prst="rect">
            <a:avLst/>
          </a:prstGeom>
          <a:noFill/>
        </p:spPr>
        <p:txBody>
          <a:bodyPr wrap="square" rtlCol="0">
            <a:spAutoFit/>
          </a:bodyPr>
          <a:lstStyle/>
          <a:p>
            <a:pPr algn="ctr"/>
            <a:r>
              <a:rPr lang="tr-TR" sz="2400" b="1" dirty="0">
                <a:solidFill>
                  <a:srgbClr val="C00000"/>
                </a:solidFill>
              </a:rPr>
              <a:t>Merak mı ediyorsun </a:t>
            </a:r>
          </a:p>
          <a:p>
            <a:pPr algn="ctr"/>
            <a:r>
              <a:rPr lang="tr-TR" sz="2400" b="1" dirty="0">
                <a:solidFill>
                  <a:srgbClr val="C00000"/>
                </a:solidFill>
              </a:rPr>
              <a:t>Ne yapacağını biliyorsun…</a:t>
            </a:r>
          </a:p>
        </p:txBody>
      </p:sp>
      <p:pic>
        <p:nvPicPr>
          <p:cNvPr id="5" name="Resim 4">
            <a:extLst>
              <a:ext uri="{FF2B5EF4-FFF2-40B4-BE49-F238E27FC236}">
                <a16:creationId xmlns:a16="http://schemas.microsoft.com/office/drawing/2014/main" id="{33530C8C-F1DF-445C-B3C0-0EA263368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329" y="2420888"/>
            <a:ext cx="5828271" cy="3045741"/>
          </a:xfrm>
          <a:prstGeom prst="rect">
            <a:avLst/>
          </a:prstGeom>
        </p:spPr>
      </p:pic>
    </p:spTree>
    <p:extLst>
      <p:ext uri="{BB962C8B-B14F-4D97-AF65-F5344CB8AC3E}">
        <p14:creationId xmlns:p14="http://schemas.microsoft.com/office/powerpoint/2010/main" val="1814360735"/>
      </p:ext>
    </p:extLst>
  </p:cSld>
  <p:clrMapOvr>
    <a:masterClrMapping/>
  </p:clrMapOvr>
  <p:transition spd="med" advClick="0" advTm="8000">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8" name="Metin kutusu 7">
            <a:extLst>
              <a:ext uri="{FF2B5EF4-FFF2-40B4-BE49-F238E27FC236}">
                <a16:creationId xmlns:a16="http://schemas.microsoft.com/office/drawing/2014/main" id="{AA38BA4B-3466-4D47-8ED7-52C13D588CC9}"/>
              </a:ext>
            </a:extLst>
          </p:cNvPr>
          <p:cNvSpPr txBox="1"/>
          <p:nvPr/>
        </p:nvSpPr>
        <p:spPr>
          <a:xfrm>
            <a:off x="2195736" y="5919663"/>
            <a:ext cx="4968552" cy="461665"/>
          </a:xfrm>
          <a:prstGeom prst="rect">
            <a:avLst/>
          </a:prstGeom>
          <a:noFill/>
        </p:spPr>
        <p:txBody>
          <a:bodyPr wrap="square" rtlCol="0">
            <a:spAutoFit/>
          </a:bodyPr>
          <a:lstStyle/>
          <a:p>
            <a:pPr algn="ctr"/>
            <a:r>
              <a:rPr lang="tr-TR" sz="2400" b="1" dirty="0">
                <a:solidFill>
                  <a:srgbClr val="C00000"/>
                </a:solidFill>
              </a:rPr>
              <a:t>Sende yapabilirsin…</a:t>
            </a:r>
          </a:p>
        </p:txBody>
      </p:sp>
      <p:pic>
        <p:nvPicPr>
          <p:cNvPr id="4" name="Resim 3">
            <a:extLst>
              <a:ext uri="{FF2B5EF4-FFF2-40B4-BE49-F238E27FC236}">
                <a16:creationId xmlns:a16="http://schemas.microsoft.com/office/drawing/2014/main" id="{63DE6611-27DE-4E26-A051-D1D409058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1844824"/>
            <a:ext cx="7386759" cy="3801144"/>
          </a:xfrm>
          <a:prstGeom prst="rect">
            <a:avLst/>
          </a:prstGeom>
        </p:spPr>
      </p:pic>
    </p:spTree>
    <p:extLst>
      <p:ext uri="{BB962C8B-B14F-4D97-AF65-F5344CB8AC3E}">
        <p14:creationId xmlns:p14="http://schemas.microsoft.com/office/powerpoint/2010/main" val="927557651"/>
      </p:ext>
    </p:extLst>
  </p:cSld>
  <p:clrMapOvr>
    <a:masterClrMapping/>
  </p:clrMapOvr>
  <p:transition spd="med" advClick="0" advTm="8000">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6" name="Dikdörtgen 5">
            <a:extLst>
              <a:ext uri="{FF2B5EF4-FFF2-40B4-BE49-F238E27FC236}">
                <a16:creationId xmlns:a16="http://schemas.microsoft.com/office/drawing/2014/main" id="{C8375BA2-74C8-48C9-A6F5-CAC142D1D330}"/>
              </a:ext>
            </a:extLst>
          </p:cNvPr>
          <p:cNvSpPr/>
          <p:nvPr/>
        </p:nvSpPr>
        <p:spPr>
          <a:xfrm>
            <a:off x="1043608" y="1844824"/>
            <a:ext cx="7416824" cy="4401205"/>
          </a:xfrm>
          <a:prstGeom prst="rect">
            <a:avLst/>
          </a:prstGeom>
        </p:spPr>
        <p:txBody>
          <a:bodyPr wrap="square">
            <a:spAutoFit/>
          </a:bodyPr>
          <a:lstStyle/>
          <a:p>
            <a:pPr algn="ctr"/>
            <a:r>
              <a:rPr lang="tr-TR" sz="2800" b="1" dirty="0"/>
              <a:t>CNC İşlem Atölyesinde;  </a:t>
            </a:r>
          </a:p>
          <a:p>
            <a:pPr algn="ctr"/>
            <a:r>
              <a:rPr lang="tr-TR" sz="2800" dirty="0"/>
              <a:t>CNC torna tezgahının ve CNC dik işleme merkezinin (CNC freze) programlanması konusunda temel bilgiler verilmekte bu bilgiler sonucunda ve öğrencilerimizin yaptığı programlar doğrultusunda CNC torna tezgahında makine parçalarının işlenmesi sağlanmaktadır. CNC Atölyesinde ise 2 Adet CNC Torna tezgahı, 2 Adet CNC İşleme Merkezi ve 22 adet bilgisayar bulunmaktadır.</a:t>
            </a:r>
          </a:p>
        </p:txBody>
      </p:sp>
    </p:spTree>
    <p:extLst>
      <p:ext uri="{BB962C8B-B14F-4D97-AF65-F5344CB8AC3E}">
        <p14:creationId xmlns:p14="http://schemas.microsoft.com/office/powerpoint/2010/main" val="1832634581"/>
      </p:ext>
    </p:extLst>
  </p:cSld>
  <p:clrMapOvr>
    <a:masterClrMapping/>
  </p:clrMapOvr>
  <p:transition spd="med" advClick="0" advTm="8000">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6" name="Dikdörtgen 5">
            <a:extLst>
              <a:ext uri="{FF2B5EF4-FFF2-40B4-BE49-F238E27FC236}">
                <a16:creationId xmlns:a16="http://schemas.microsoft.com/office/drawing/2014/main" id="{C8375BA2-74C8-48C9-A6F5-CAC142D1D330}"/>
              </a:ext>
            </a:extLst>
          </p:cNvPr>
          <p:cNvSpPr/>
          <p:nvPr/>
        </p:nvSpPr>
        <p:spPr>
          <a:xfrm>
            <a:off x="1043608" y="1844824"/>
            <a:ext cx="7416824" cy="4401205"/>
          </a:xfrm>
          <a:prstGeom prst="rect">
            <a:avLst/>
          </a:prstGeom>
        </p:spPr>
        <p:txBody>
          <a:bodyPr wrap="square">
            <a:spAutoFit/>
          </a:bodyPr>
          <a:lstStyle/>
          <a:p>
            <a:pPr algn="ctr"/>
            <a:r>
              <a:rPr lang="tr-TR" sz="2800" b="1" dirty="0"/>
              <a:t>CNC İşlem Atölyesinde;  </a:t>
            </a:r>
          </a:p>
          <a:p>
            <a:pPr algn="ctr"/>
            <a:r>
              <a:rPr lang="tr-TR" sz="2800" dirty="0"/>
              <a:t>CNC torna tezgahının ve CNC dik işleme merkezinin (CNC freze) programlanması konusunda temel bilgiler verilmekte bu bilgiler sonucunda ve öğrencilerimizin yaptığı programlar doğrultusunda CNC torna tezgahında makine parçalarının işlenmesi sağlanmaktadır. CNC Atölyesinde ise 2 Adet CNC Torna tezgahı, 2 Adet CNC İşleme Merkezi ve 22 adet bilgisayar bulunmaktadır.</a:t>
            </a:r>
          </a:p>
        </p:txBody>
      </p:sp>
    </p:spTree>
    <p:extLst>
      <p:ext uri="{BB962C8B-B14F-4D97-AF65-F5344CB8AC3E}">
        <p14:creationId xmlns:p14="http://schemas.microsoft.com/office/powerpoint/2010/main" val="2318785123"/>
      </p:ext>
    </p:extLst>
  </p:cSld>
  <p:clrMapOvr>
    <a:masterClrMapping/>
  </p:clrMapOvr>
  <p:transition spd="med" advClick="0" advTm="8000">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pic>
        <p:nvPicPr>
          <p:cNvPr id="5" name="Picture 3">
            <a:extLst>
              <a:ext uri="{FF2B5EF4-FFF2-40B4-BE49-F238E27FC236}">
                <a16:creationId xmlns:a16="http://schemas.microsoft.com/office/drawing/2014/main" id="{D81B7B17-E6E0-401C-81E7-0B2462EB7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381798"/>
            <a:ext cx="434395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Başlık 4">
            <a:extLst>
              <a:ext uri="{FF2B5EF4-FFF2-40B4-BE49-F238E27FC236}">
                <a16:creationId xmlns:a16="http://schemas.microsoft.com/office/drawing/2014/main" id="{871C164E-8133-4C44-A253-0220BEEA2197}"/>
              </a:ext>
            </a:extLst>
          </p:cNvPr>
          <p:cNvSpPr>
            <a:spLocks noGrp="1"/>
          </p:cNvSpPr>
          <p:nvPr>
            <p:ph type="title"/>
          </p:nvPr>
        </p:nvSpPr>
        <p:spPr>
          <a:xfrm>
            <a:off x="5364088" y="5877272"/>
            <a:ext cx="2880320" cy="360040"/>
          </a:xfrm>
        </p:spPr>
        <p:txBody>
          <a:bodyPr>
            <a:noAutofit/>
          </a:bodyPr>
          <a:lstStyle/>
          <a:p>
            <a:r>
              <a:rPr lang="tr-TR" sz="1800" b="1" dirty="0">
                <a:solidFill>
                  <a:srgbClr val="C00000"/>
                </a:solidFill>
              </a:rPr>
              <a:t>CNC TORNA TEZGAHI</a:t>
            </a:r>
          </a:p>
        </p:txBody>
      </p:sp>
      <p:pic>
        <p:nvPicPr>
          <p:cNvPr id="8" name="Picture 2">
            <a:extLst>
              <a:ext uri="{FF2B5EF4-FFF2-40B4-BE49-F238E27FC236}">
                <a16:creationId xmlns:a16="http://schemas.microsoft.com/office/drawing/2014/main" id="{9F0BDE5E-01B3-450A-B05A-E352B98251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29"/>
          <a:stretch/>
        </p:blipFill>
        <p:spPr bwMode="auto">
          <a:xfrm>
            <a:off x="84027" y="2313323"/>
            <a:ext cx="4343957" cy="353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Başlık 4">
            <a:extLst>
              <a:ext uri="{FF2B5EF4-FFF2-40B4-BE49-F238E27FC236}">
                <a16:creationId xmlns:a16="http://schemas.microsoft.com/office/drawing/2014/main" id="{0E0069BE-4D4E-4BB4-AF36-F4BBE2B2FE91}"/>
              </a:ext>
            </a:extLst>
          </p:cNvPr>
          <p:cNvSpPr txBox="1">
            <a:spLocks/>
          </p:cNvSpPr>
          <p:nvPr/>
        </p:nvSpPr>
        <p:spPr bwMode="auto">
          <a:xfrm>
            <a:off x="856730" y="6057292"/>
            <a:ext cx="2670175"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tr-TR" sz="1800" b="1" kern="0">
                <a:solidFill>
                  <a:srgbClr val="C00000"/>
                </a:solidFill>
              </a:rPr>
              <a:t>CNC İŞLEME MERKEZİ</a:t>
            </a:r>
            <a:endParaRPr lang="tr-TR" sz="1800" b="1" kern="0" dirty="0">
              <a:solidFill>
                <a:srgbClr val="C00000"/>
              </a:solidFill>
            </a:endParaRPr>
          </a:p>
        </p:txBody>
      </p:sp>
    </p:spTree>
    <p:extLst>
      <p:ext uri="{BB962C8B-B14F-4D97-AF65-F5344CB8AC3E}">
        <p14:creationId xmlns:p14="http://schemas.microsoft.com/office/powerpoint/2010/main" val="1815163508"/>
      </p:ext>
    </p:extLst>
  </p:cSld>
  <p:clrMapOvr>
    <a:masterClrMapping/>
  </p:clrMapOvr>
  <p:transition spd="med" advClick="0" advTm="8000">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7" name="Başlık 4">
            <a:extLst>
              <a:ext uri="{FF2B5EF4-FFF2-40B4-BE49-F238E27FC236}">
                <a16:creationId xmlns:a16="http://schemas.microsoft.com/office/drawing/2014/main" id="{871C164E-8133-4C44-A253-0220BEEA2197}"/>
              </a:ext>
            </a:extLst>
          </p:cNvPr>
          <p:cNvSpPr>
            <a:spLocks noGrp="1"/>
          </p:cNvSpPr>
          <p:nvPr>
            <p:ph type="title"/>
          </p:nvPr>
        </p:nvSpPr>
        <p:spPr>
          <a:xfrm>
            <a:off x="5422519" y="6157362"/>
            <a:ext cx="2880320" cy="360040"/>
          </a:xfrm>
        </p:spPr>
        <p:txBody>
          <a:bodyPr>
            <a:noAutofit/>
          </a:bodyPr>
          <a:lstStyle/>
          <a:p>
            <a:r>
              <a:rPr lang="tr-TR" sz="1800" b="1" dirty="0">
                <a:solidFill>
                  <a:srgbClr val="C00000"/>
                </a:solidFill>
              </a:rPr>
              <a:t>CNC TORNA TEZGAHINDA ÇALIŞAN MESLEK ERBABI</a:t>
            </a:r>
          </a:p>
        </p:txBody>
      </p:sp>
      <p:sp>
        <p:nvSpPr>
          <p:cNvPr id="10" name="Başlık 4">
            <a:extLst>
              <a:ext uri="{FF2B5EF4-FFF2-40B4-BE49-F238E27FC236}">
                <a16:creationId xmlns:a16="http://schemas.microsoft.com/office/drawing/2014/main" id="{0E0069BE-4D4E-4BB4-AF36-F4BBE2B2FE91}"/>
              </a:ext>
            </a:extLst>
          </p:cNvPr>
          <p:cNvSpPr txBox="1">
            <a:spLocks/>
          </p:cNvSpPr>
          <p:nvPr/>
        </p:nvSpPr>
        <p:spPr bwMode="auto">
          <a:xfrm>
            <a:off x="755576" y="6219310"/>
            <a:ext cx="3499246" cy="324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tr-TR" sz="1800" b="1" kern="0" dirty="0">
                <a:solidFill>
                  <a:srgbClr val="C00000"/>
                </a:solidFill>
              </a:rPr>
              <a:t>CNC İŞLEME MERKEZİNDE ÇALIŞAN MESLEK ERBABI</a:t>
            </a:r>
          </a:p>
        </p:txBody>
      </p:sp>
      <p:pic>
        <p:nvPicPr>
          <p:cNvPr id="4" name="Resim 3">
            <a:extLst>
              <a:ext uri="{FF2B5EF4-FFF2-40B4-BE49-F238E27FC236}">
                <a16:creationId xmlns:a16="http://schemas.microsoft.com/office/drawing/2014/main" id="{178626D8-65C3-474E-B56E-DC86320CE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132856"/>
            <a:ext cx="4416491" cy="3672408"/>
          </a:xfrm>
          <a:prstGeom prst="rect">
            <a:avLst/>
          </a:prstGeom>
        </p:spPr>
      </p:pic>
      <p:pic>
        <p:nvPicPr>
          <p:cNvPr id="11" name="Resim 10">
            <a:extLst>
              <a:ext uri="{FF2B5EF4-FFF2-40B4-BE49-F238E27FC236}">
                <a16:creationId xmlns:a16="http://schemas.microsoft.com/office/drawing/2014/main" id="{6DB99CD8-5D5F-4E53-8B9C-7E55259839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434" y="2132857"/>
            <a:ext cx="4416491" cy="3672408"/>
          </a:xfrm>
          <a:prstGeom prst="rect">
            <a:avLst/>
          </a:prstGeom>
        </p:spPr>
      </p:pic>
    </p:spTree>
    <p:extLst>
      <p:ext uri="{BB962C8B-B14F-4D97-AF65-F5344CB8AC3E}">
        <p14:creationId xmlns:p14="http://schemas.microsoft.com/office/powerpoint/2010/main" val="2307554891"/>
      </p:ext>
    </p:extLst>
  </p:cSld>
  <p:clrMapOvr>
    <a:masterClrMapping/>
  </p:clrMapOvr>
  <p:transition spd="med" advClick="0" advTm="8000">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pic>
        <p:nvPicPr>
          <p:cNvPr id="12" name="Resim 11">
            <a:extLst>
              <a:ext uri="{FF2B5EF4-FFF2-40B4-BE49-F238E27FC236}">
                <a16:creationId xmlns:a16="http://schemas.microsoft.com/office/drawing/2014/main" id="{0424703F-C961-41F6-A202-DF848EFA48F6}"/>
              </a:ext>
            </a:extLst>
          </p:cNvPr>
          <p:cNvPicPr>
            <a:picLocks noChangeAspect="1"/>
          </p:cNvPicPr>
          <p:nvPr/>
        </p:nvPicPr>
        <p:blipFill>
          <a:blip r:embed="rId3"/>
          <a:stretch>
            <a:fillRect/>
          </a:stretch>
        </p:blipFill>
        <p:spPr>
          <a:xfrm>
            <a:off x="4788024" y="1628800"/>
            <a:ext cx="4182480" cy="5040560"/>
          </a:xfrm>
          <a:prstGeom prst="rect">
            <a:avLst/>
          </a:prstGeom>
        </p:spPr>
      </p:pic>
      <p:sp>
        <p:nvSpPr>
          <p:cNvPr id="13" name="Dikdörtgen 12">
            <a:extLst>
              <a:ext uri="{FF2B5EF4-FFF2-40B4-BE49-F238E27FC236}">
                <a16:creationId xmlns:a16="http://schemas.microsoft.com/office/drawing/2014/main" id="{EE53476D-6DDF-49FC-9673-9AC5C90B62D0}"/>
              </a:ext>
            </a:extLst>
          </p:cNvPr>
          <p:cNvSpPr/>
          <p:nvPr/>
        </p:nvSpPr>
        <p:spPr>
          <a:xfrm>
            <a:off x="467544" y="1844824"/>
            <a:ext cx="3964768" cy="4401205"/>
          </a:xfrm>
          <a:prstGeom prst="rect">
            <a:avLst/>
          </a:prstGeom>
        </p:spPr>
        <p:txBody>
          <a:bodyPr wrap="square">
            <a:spAutoFit/>
          </a:bodyPr>
          <a:lstStyle/>
          <a:p>
            <a:r>
              <a:rPr lang="tr-TR" sz="2800" dirty="0"/>
              <a:t>Makineci, çok iyi teknik resim bilgisine sahip olmalı, iş parçasını imalat resmindeki ölçü ve toleranslar dâhilinde işleyebilmelidir. Çalıştığı atölyede bulunan tezgâhları tanımalı, gerektiğinde onarımını yapabilmelidir.</a:t>
            </a:r>
          </a:p>
        </p:txBody>
      </p:sp>
    </p:spTree>
    <p:extLst>
      <p:ext uri="{BB962C8B-B14F-4D97-AF65-F5344CB8AC3E}">
        <p14:creationId xmlns:p14="http://schemas.microsoft.com/office/powerpoint/2010/main" val="3440804537"/>
      </p:ext>
    </p:extLst>
  </p:cSld>
  <p:clrMapOvr>
    <a:masterClrMapping/>
  </p:clrMapOvr>
  <p:transition spd="med" advClick="0" advTm="800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5" name="Dikdörtgen 4">
            <a:extLst>
              <a:ext uri="{FF2B5EF4-FFF2-40B4-BE49-F238E27FC236}">
                <a16:creationId xmlns:a16="http://schemas.microsoft.com/office/drawing/2014/main" id="{5D2813BE-667E-49E0-982C-9827A8ACDCDE}"/>
              </a:ext>
            </a:extLst>
          </p:cNvPr>
          <p:cNvSpPr/>
          <p:nvPr/>
        </p:nvSpPr>
        <p:spPr>
          <a:xfrm>
            <a:off x="718149" y="2492896"/>
            <a:ext cx="7704856" cy="2431435"/>
          </a:xfrm>
          <a:prstGeom prst="rect">
            <a:avLst/>
          </a:prstGeom>
        </p:spPr>
        <p:txBody>
          <a:bodyPr wrap="square">
            <a:spAutoFit/>
          </a:bodyPr>
          <a:lstStyle/>
          <a:p>
            <a:pPr algn="ctr"/>
            <a:r>
              <a:rPr lang="tr-TR" sz="2800" b="1" dirty="0"/>
              <a:t>ALANIMIZ HAKKINDA</a:t>
            </a:r>
          </a:p>
          <a:p>
            <a:r>
              <a:rPr lang="tr-TR" sz="2800" b="1" dirty="0"/>
              <a:t> </a:t>
            </a:r>
          </a:p>
          <a:p>
            <a:pPr algn="ctr"/>
            <a:r>
              <a:rPr lang="tr-TR" sz="2400" dirty="0"/>
              <a:t>Alanımızda birbirinden bağımsız Temel İmalat İşlemler Atölyemiz, CNC İşlem Atölyemiz, CAD CAM Laboratuvarımız ve Teknoloji sınıfımız mevcuttur. </a:t>
            </a:r>
          </a:p>
          <a:p>
            <a:endParaRPr lang="tr-TR" sz="2400" dirty="0"/>
          </a:p>
        </p:txBody>
      </p:sp>
    </p:spTree>
    <p:extLst>
      <p:ext uri="{BB962C8B-B14F-4D97-AF65-F5344CB8AC3E}">
        <p14:creationId xmlns:p14="http://schemas.microsoft.com/office/powerpoint/2010/main" val="1698715726"/>
      </p:ext>
    </p:extLst>
  </p:cSld>
  <p:clrMapOvr>
    <a:masterClrMapping/>
  </p:clrMapOvr>
  <p:transition spd="med" advClick="0" advTm="8000">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6" name="Dikdörtgen 5">
            <a:extLst>
              <a:ext uri="{FF2B5EF4-FFF2-40B4-BE49-F238E27FC236}">
                <a16:creationId xmlns:a16="http://schemas.microsoft.com/office/drawing/2014/main" id="{9FB79E79-BE05-4D37-AD7E-20CFE316F27F}"/>
              </a:ext>
            </a:extLst>
          </p:cNvPr>
          <p:cNvSpPr/>
          <p:nvPr/>
        </p:nvSpPr>
        <p:spPr>
          <a:xfrm>
            <a:off x="354375" y="1844824"/>
            <a:ext cx="8661648" cy="1384995"/>
          </a:xfrm>
          <a:prstGeom prst="rect">
            <a:avLst/>
          </a:prstGeom>
        </p:spPr>
        <p:txBody>
          <a:bodyPr wrap="square">
            <a:spAutoFit/>
          </a:bodyPr>
          <a:lstStyle/>
          <a:p>
            <a:pPr algn="just"/>
            <a:r>
              <a:rPr lang="tr-TR" sz="2800" dirty="0"/>
              <a:t>Mesleğinde başarılı olabilmesi için; tertipli ve düzenli çalışması, güvenli çalışma alışkanlıkları kazanması, iş disiplini ve meslek ahlakına sahip olması gerekir.</a:t>
            </a:r>
          </a:p>
        </p:txBody>
      </p:sp>
      <p:pic>
        <p:nvPicPr>
          <p:cNvPr id="7" name="Picture 2">
            <a:extLst>
              <a:ext uri="{FF2B5EF4-FFF2-40B4-BE49-F238E27FC236}">
                <a16:creationId xmlns:a16="http://schemas.microsoft.com/office/drawing/2014/main" id="{FDE97284-B6E6-4304-BBC9-41CD80A0DB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912" y="3275342"/>
            <a:ext cx="2569468" cy="341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C62A9402-C3C1-4143-973F-8A7F3289B13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6" t="1247" r="2816" b="1952"/>
          <a:stretch/>
        </p:blipFill>
        <p:spPr bwMode="auto">
          <a:xfrm>
            <a:off x="3563888" y="3268648"/>
            <a:ext cx="2567537" cy="3441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a:extLst>
              <a:ext uri="{FF2B5EF4-FFF2-40B4-BE49-F238E27FC236}">
                <a16:creationId xmlns:a16="http://schemas.microsoft.com/office/drawing/2014/main" id="{74AC1856-68B0-4ECC-BE8B-360E91FC9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1227" y="3146230"/>
            <a:ext cx="2710188" cy="363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428588"/>
      </p:ext>
    </p:extLst>
  </p:cSld>
  <p:clrMapOvr>
    <a:masterClrMapping/>
  </p:clrMapOvr>
  <p:transition spd="med" advClick="0" advTm="800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11" name="Dikdörtgen 10">
            <a:extLst>
              <a:ext uri="{FF2B5EF4-FFF2-40B4-BE49-F238E27FC236}">
                <a16:creationId xmlns:a16="http://schemas.microsoft.com/office/drawing/2014/main" id="{0CA1599E-706E-4905-821E-D10D927344F2}"/>
              </a:ext>
            </a:extLst>
          </p:cNvPr>
          <p:cNvSpPr/>
          <p:nvPr/>
        </p:nvSpPr>
        <p:spPr>
          <a:xfrm>
            <a:off x="573719" y="1268760"/>
            <a:ext cx="7993716" cy="5262979"/>
          </a:xfrm>
          <a:prstGeom prst="rect">
            <a:avLst/>
          </a:prstGeom>
        </p:spPr>
        <p:txBody>
          <a:bodyPr wrap="square">
            <a:spAutoFit/>
          </a:bodyPr>
          <a:lstStyle/>
          <a:p>
            <a:pPr algn="ctr"/>
            <a:r>
              <a:rPr lang="tr-TR" sz="2800" b="1" dirty="0">
                <a:solidFill>
                  <a:srgbClr val="C00000"/>
                </a:solidFill>
              </a:rPr>
              <a:t>ÇALIŞMA ALANLARI VE İŞ BULMA OLANAKLARI </a:t>
            </a:r>
            <a:endParaRPr lang="tr-TR" sz="2800" b="1" dirty="0"/>
          </a:p>
          <a:p>
            <a:pPr algn="just"/>
            <a:r>
              <a:rPr lang="tr-TR" sz="2800" dirty="0"/>
              <a:t>Makine çizim ve imalatçılarının çalıştıkları yerler özellikle, faaliyet alanı talaşlı imalat olan, makine ve çeşitli parçaların üretildiği, bakım ve onarımlarının yapıldığı özel ve kamu kuruluşlarına ait işletme, fabrika, atölye ve bakım-onarım istasyonları gibi iş piyasasının çeşitli dallarıdır.</a:t>
            </a:r>
          </a:p>
          <a:p>
            <a:pPr algn="just"/>
            <a:r>
              <a:rPr lang="tr-TR" sz="2800" dirty="0" err="1"/>
              <a:t>Makinecilik</a:t>
            </a:r>
            <a:r>
              <a:rPr lang="tr-TR" sz="2800" dirty="0"/>
              <a:t> eğitiminden sonra, bu alanda çalışmak isteyenlerin iş bulma olanakları </a:t>
            </a:r>
            <a:r>
              <a:rPr lang="tr-TR" sz="2800" b="1" dirty="0"/>
              <a:t>oldukça</a:t>
            </a:r>
            <a:r>
              <a:rPr lang="tr-TR" sz="2800" dirty="0"/>
              <a:t> fazladır.</a:t>
            </a:r>
          </a:p>
        </p:txBody>
      </p:sp>
    </p:spTree>
    <p:extLst>
      <p:ext uri="{BB962C8B-B14F-4D97-AF65-F5344CB8AC3E}">
        <p14:creationId xmlns:p14="http://schemas.microsoft.com/office/powerpoint/2010/main" val="4181452778"/>
      </p:ext>
    </p:extLst>
  </p:cSld>
  <p:clrMapOvr>
    <a:masterClrMapping/>
  </p:clrMapOvr>
  <p:transition spd="med" advClick="0" advTm="8000">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23486" y="273119"/>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pic>
        <p:nvPicPr>
          <p:cNvPr id="5" name="Resim 4">
            <a:extLst>
              <a:ext uri="{FF2B5EF4-FFF2-40B4-BE49-F238E27FC236}">
                <a16:creationId xmlns:a16="http://schemas.microsoft.com/office/drawing/2014/main" id="{8BA0799B-EA8F-4C94-A821-D34D29DFA9E4}"/>
              </a:ext>
            </a:extLst>
          </p:cNvPr>
          <p:cNvPicPr>
            <a:picLocks noChangeAspect="1"/>
          </p:cNvPicPr>
          <p:nvPr/>
        </p:nvPicPr>
        <p:blipFill>
          <a:blip r:embed="rId3"/>
          <a:stretch>
            <a:fillRect/>
          </a:stretch>
        </p:blipFill>
        <p:spPr>
          <a:xfrm>
            <a:off x="797346" y="5070999"/>
            <a:ext cx="2024326" cy="915189"/>
          </a:xfrm>
          <a:prstGeom prst="rect">
            <a:avLst/>
          </a:prstGeom>
        </p:spPr>
      </p:pic>
      <p:pic>
        <p:nvPicPr>
          <p:cNvPr id="6" name="Resim 5">
            <a:extLst>
              <a:ext uri="{FF2B5EF4-FFF2-40B4-BE49-F238E27FC236}">
                <a16:creationId xmlns:a16="http://schemas.microsoft.com/office/drawing/2014/main" id="{DD0DEAA8-3782-4BBE-8961-0A89C1ED2851}"/>
              </a:ext>
            </a:extLst>
          </p:cNvPr>
          <p:cNvPicPr>
            <a:picLocks noChangeAspect="1"/>
          </p:cNvPicPr>
          <p:nvPr/>
        </p:nvPicPr>
        <p:blipFill rotWithShape="1">
          <a:blip r:embed="rId4"/>
          <a:srcRect l="1477" t="30904" r="566" b="25788"/>
          <a:stretch/>
        </p:blipFill>
        <p:spPr>
          <a:xfrm>
            <a:off x="6565604" y="4580200"/>
            <a:ext cx="1975078" cy="490799"/>
          </a:xfrm>
          <a:prstGeom prst="rect">
            <a:avLst/>
          </a:prstGeom>
        </p:spPr>
      </p:pic>
      <p:pic>
        <p:nvPicPr>
          <p:cNvPr id="7" name="Resim 6">
            <a:extLst>
              <a:ext uri="{FF2B5EF4-FFF2-40B4-BE49-F238E27FC236}">
                <a16:creationId xmlns:a16="http://schemas.microsoft.com/office/drawing/2014/main" id="{287E3D36-9D26-4ECD-A674-E633972ACA1D}"/>
              </a:ext>
            </a:extLst>
          </p:cNvPr>
          <p:cNvPicPr>
            <a:picLocks noChangeAspect="1"/>
          </p:cNvPicPr>
          <p:nvPr/>
        </p:nvPicPr>
        <p:blipFill rotWithShape="1">
          <a:blip r:embed="rId5"/>
          <a:srcRect t="33093" r="432" b="32445"/>
          <a:stretch/>
        </p:blipFill>
        <p:spPr>
          <a:xfrm>
            <a:off x="6300192" y="5228249"/>
            <a:ext cx="2256933" cy="781168"/>
          </a:xfrm>
          <a:prstGeom prst="rect">
            <a:avLst/>
          </a:prstGeom>
        </p:spPr>
      </p:pic>
      <p:pic>
        <p:nvPicPr>
          <p:cNvPr id="8" name="Resim 7">
            <a:extLst>
              <a:ext uri="{FF2B5EF4-FFF2-40B4-BE49-F238E27FC236}">
                <a16:creationId xmlns:a16="http://schemas.microsoft.com/office/drawing/2014/main" id="{EF03836B-5EFB-4F76-971D-A44B59DA8EAB}"/>
              </a:ext>
            </a:extLst>
          </p:cNvPr>
          <p:cNvPicPr>
            <a:picLocks noChangeAspect="1"/>
          </p:cNvPicPr>
          <p:nvPr/>
        </p:nvPicPr>
        <p:blipFill>
          <a:blip r:embed="rId6"/>
          <a:stretch>
            <a:fillRect/>
          </a:stretch>
        </p:blipFill>
        <p:spPr>
          <a:xfrm>
            <a:off x="3390666" y="5345031"/>
            <a:ext cx="1905467" cy="641738"/>
          </a:xfrm>
          <a:prstGeom prst="rect">
            <a:avLst/>
          </a:prstGeom>
        </p:spPr>
      </p:pic>
      <p:sp>
        <p:nvSpPr>
          <p:cNvPr id="10" name="Dikdörtgen 9">
            <a:extLst>
              <a:ext uri="{FF2B5EF4-FFF2-40B4-BE49-F238E27FC236}">
                <a16:creationId xmlns:a16="http://schemas.microsoft.com/office/drawing/2014/main" id="{F7D60419-4CC5-4D11-8699-B6C33B5B5FEE}"/>
              </a:ext>
            </a:extLst>
          </p:cNvPr>
          <p:cNvSpPr/>
          <p:nvPr/>
        </p:nvSpPr>
        <p:spPr>
          <a:xfrm>
            <a:off x="693084" y="5970967"/>
            <a:ext cx="7993716" cy="461665"/>
          </a:xfrm>
          <a:prstGeom prst="rect">
            <a:avLst/>
          </a:prstGeom>
        </p:spPr>
        <p:txBody>
          <a:bodyPr wrap="square">
            <a:spAutoFit/>
          </a:bodyPr>
          <a:lstStyle/>
          <a:p>
            <a:pPr algn="ctr"/>
            <a:r>
              <a:rPr lang="tr-TR" sz="2400" b="1" dirty="0">
                <a:solidFill>
                  <a:srgbClr val="C00000"/>
                </a:solidFill>
              </a:rPr>
              <a:t>………………….ve daha onlarcası</a:t>
            </a:r>
            <a:endParaRPr lang="tr-TR" sz="2400" dirty="0"/>
          </a:p>
        </p:txBody>
      </p:sp>
      <p:sp>
        <p:nvSpPr>
          <p:cNvPr id="12" name="Dikdörtgen 11">
            <a:extLst>
              <a:ext uri="{FF2B5EF4-FFF2-40B4-BE49-F238E27FC236}">
                <a16:creationId xmlns:a16="http://schemas.microsoft.com/office/drawing/2014/main" id="{9E55C1A5-010F-42E7-ADA3-FE12A8C39279}"/>
              </a:ext>
            </a:extLst>
          </p:cNvPr>
          <p:cNvSpPr/>
          <p:nvPr/>
        </p:nvSpPr>
        <p:spPr>
          <a:xfrm>
            <a:off x="643399" y="788043"/>
            <a:ext cx="7993716" cy="461665"/>
          </a:xfrm>
          <a:prstGeom prst="rect">
            <a:avLst/>
          </a:prstGeom>
        </p:spPr>
        <p:txBody>
          <a:bodyPr wrap="square">
            <a:spAutoFit/>
          </a:bodyPr>
          <a:lstStyle/>
          <a:p>
            <a:pPr algn="ctr"/>
            <a:r>
              <a:rPr lang="tr-TR" sz="2400" b="1" dirty="0">
                <a:solidFill>
                  <a:srgbClr val="C00000"/>
                </a:solidFill>
              </a:rPr>
              <a:t>ÇALIŞMA ALANLARI VE İŞ BULMA OLANAKLARI </a:t>
            </a:r>
            <a:endParaRPr lang="tr-TR" sz="2400" dirty="0"/>
          </a:p>
        </p:txBody>
      </p:sp>
      <p:pic>
        <p:nvPicPr>
          <p:cNvPr id="13" name="Resim 12">
            <a:extLst>
              <a:ext uri="{FF2B5EF4-FFF2-40B4-BE49-F238E27FC236}">
                <a16:creationId xmlns:a16="http://schemas.microsoft.com/office/drawing/2014/main" id="{2E0A5CD1-D9E0-4712-B1A1-E19CCA5D056B}"/>
              </a:ext>
            </a:extLst>
          </p:cNvPr>
          <p:cNvPicPr>
            <a:picLocks noChangeAspect="1"/>
          </p:cNvPicPr>
          <p:nvPr/>
        </p:nvPicPr>
        <p:blipFill rotWithShape="1">
          <a:blip r:embed="rId7"/>
          <a:srcRect l="18080" r="16222" b="-400"/>
          <a:stretch/>
        </p:blipFill>
        <p:spPr>
          <a:xfrm>
            <a:off x="858964" y="1895193"/>
            <a:ext cx="1250971" cy="1274496"/>
          </a:xfrm>
          <a:prstGeom prst="rect">
            <a:avLst/>
          </a:prstGeom>
        </p:spPr>
      </p:pic>
      <p:pic>
        <p:nvPicPr>
          <p:cNvPr id="14" name="Resim 13">
            <a:extLst>
              <a:ext uri="{FF2B5EF4-FFF2-40B4-BE49-F238E27FC236}">
                <a16:creationId xmlns:a16="http://schemas.microsoft.com/office/drawing/2014/main" id="{E98BD1CA-2CBE-44AE-904D-43111597B40B}"/>
              </a:ext>
            </a:extLst>
          </p:cNvPr>
          <p:cNvPicPr>
            <a:picLocks noChangeAspect="1"/>
          </p:cNvPicPr>
          <p:nvPr/>
        </p:nvPicPr>
        <p:blipFill rotWithShape="1">
          <a:blip r:embed="rId8"/>
          <a:srcRect l="20181" t="31297" r="20615" b="31043"/>
          <a:stretch/>
        </p:blipFill>
        <p:spPr>
          <a:xfrm>
            <a:off x="2396991" y="2106628"/>
            <a:ext cx="1611820" cy="880284"/>
          </a:xfrm>
          <a:prstGeom prst="rect">
            <a:avLst/>
          </a:prstGeom>
        </p:spPr>
      </p:pic>
      <p:pic>
        <p:nvPicPr>
          <p:cNvPr id="15" name="Resim 14">
            <a:extLst>
              <a:ext uri="{FF2B5EF4-FFF2-40B4-BE49-F238E27FC236}">
                <a16:creationId xmlns:a16="http://schemas.microsoft.com/office/drawing/2014/main" id="{CFA69641-75F6-4913-877D-1B25E18471BD}"/>
              </a:ext>
            </a:extLst>
          </p:cNvPr>
          <p:cNvPicPr>
            <a:picLocks noChangeAspect="1"/>
          </p:cNvPicPr>
          <p:nvPr/>
        </p:nvPicPr>
        <p:blipFill rotWithShape="1">
          <a:blip r:embed="rId9"/>
          <a:srcRect t="26375" r="2750" b="26375"/>
          <a:stretch/>
        </p:blipFill>
        <p:spPr>
          <a:xfrm>
            <a:off x="4588146" y="1925942"/>
            <a:ext cx="1773665" cy="861749"/>
          </a:xfrm>
          <a:prstGeom prst="rect">
            <a:avLst/>
          </a:prstGeom>
        </p:spPr>
      </p:pic>
      <p:pic>
        <p:nvPicPr>
          <p:cNvPr id="16" name="Resim 15">
            <a:extLst>
              <a:ext uri="{FF2B5EF4-FFF2-40B4-BE49-F238E27FC236}">
                <a16:creationId xmlns:a16="http://schemas.microsoft.com/office/drawing/2014/main" id="{4E4423C6-97EF-47F2-B187-1B11BA8BEA9E}"/>
              </a:ext>
            </a:extLst>
          </p:cNvPr>
          <p:cNvPicPr>
            <a:picLocks noChangeAspect="1"/>
          </p:cNvPicPr>
          <p:nvPr/>
        </p:nvPicPr>
        <p:blipFill rotWithShape="1">
          <a:blip r:embed="rId10"/>
          <a:srcRect r="861" b="5819"/>
          <a:stretch/>
        </p:blipFill>
        <p:spPr>
          <a:xfrm>
            <a:off x="6858503" y="1824636"/>
            <a:ext cx="1564750" cy="1144600"/>
          </a:xfrm>
          <a:prstGeom prst="rect">
            <a:avLst/>
          </a:prstGeom>
        </p:spPr>
      </p:pic>
      <p:sp>
        <p:nvSpPr>
          <p:cNvPr id="17" name="Metin kutusu 16">
            <a:extLst>
              <a:ext uri="{FF2B5EF4-FFF2-40B4-BE49-F238E27FC236}">
                <a16:creationId xmlns:a16="http://schemas.microsoft.com/office/drawing/2014/main" id="{B214E87F-129C-4D7C-91A9-3293D6E1BADD}"/>
              </a:ext>
            </a:extLst>
          </p:cNvPr>
          <p:cNvSpPr txBox="1"/>
          <p:nvPr/>
        </p:nvSpPr>
        <p:spPr>
          <a:xfrm>
            <a:off x="710111" y="3335618"/>
            <a:ext cx="2262486" cy="646331"/>
          </a:xfrm>
          <a:prstGeom prst="rect">
            <a:avLst/>
          </a:prstGeom>
          <a:solidFill>
            <a:schemeClr val="bg2">
              <a:lumMod val="25000"/>
            </a:schemeClr>
          </a:solidFill>
        </p:spPr>
        <p:txBody>
          <a:bodyPr wrap="square" rtlCol="0">
            <a:spAutoFit/>
          </a:bodyPr>
          <a:lstStyle/>
          <a:p>
            <a:pPr algn="ctr"/>
            <a:r>
              <a:rPr lang="tr-TR" b="1" dirty="0">
                <a:solidFill>
                  <a:schemeClr val="bg1"/>
                </a:solidFill>
                <a:latin typeface="Arial Black" panose="020B0A04020102020204" pitchFamily="34" charset="0"/>
              </a:rPr>
              <a:t>1.ANABAKIM FABRİKASI</a:t>
            </a:r>
          </a:p>
        </p:txBody>
      </p:sp>
      <p:pic>
        <p:nvPicPr>
          <p:cNvPr id="18" name="Resim 17">
            <a:extLst>
              <a:ext uri="{FF2B5EF4-FFF2-40B4-BE49-F238E27FC236}">
                <a16:creationId xmlns:a16="http://schemas.microsoft.com/office/drawing/2014/main" id="{28C46728-9382-4BD4-A3BB-AF20875C1EE8}"/>
              </a:ext>
            </a:extLst>
          </p:cNvPr>
          <p:cNvPicPr>
            <a:picLocks noChangeAspect="1"/>
          </p:cNvPicPr>
          <p:nvPr/>
        </p:nvPicPr>
        <p:blipFill rotWithShape="1">
          <a:blip r:embed="rId11"/>
          <a:srcRect l="19760" t="4640" r="21651" b="56448"/>
          <a:stretch/>
        </p:blipFill>
        <p:spPr>
          <a:xfrm>
            <a:off x="4065563" y="2872732"/>
            <a:ext cx="1598474" cy="1061620"/>
          </a:xfrm>
          <a:prstGeom prst="rect">
            <a:avLst/>
          </a:prstGeom>
        </p:spPr>
      </p:pic>
      <p:pic>
        <p:nvPicPr>
          <p:cNvPr id="19" name="Resim 18">
            <a:extLst>
              <a:ext uri="{FF2B5EF4-FFF2-40B4-BE49-F238E27FC236}">
                <a16:creationId xmlns:a16="http://schemas.microsoft.com/office/drawing/2014/main" id="{D783BB4E-FAE3-4F0A-A9B2-6D1DF9A9C9AD}"/>
              </a:ext>
            </a:extLst>
          </p:cNvPr>
          <p:cNvPicPr>
            <a:picLocks noChangeAspect="1"/>
          </p:cNvPicPr>
          <p:nvPr/>
        </p:nvPicPr>
        <p:blipFill>
          <a:blip r:embed="rId12"/>
          <a:stretch>
            <a:fillRect/>
          </a:stretch>
        </p:blipFill>
        <p:spPr>
          <a:xfrm>
            <a:off x="6495791" y="3169689"/>
            <a:ext cx="2214011" cy="579980"/>
          </a:xfrm>
          <a:prstGeom prst="rect">
            <a:avLst/>
          </a:prstGeom>
        </p:spPr>
      </p:pic>
      <p:pic>
        <p:nvPicPr>
          <p:cNvPr id="20" name="Resim 19">
            <a:extLst>
              <a:ext uri="{FF2B5EF4-FFF2-40B4-BE49-F238E27FC236}">
                <a16:creationId xmlns:a16="http://schemas.microsoft.com/office/drawing/2014/main" id="{EEC33361-A700-4430-87E9-96C5B64B0808}"/>
              </a:ext>
            </a:extLst>
          </p:cNvPr>
          <p:cNvPicPr>
            <a:picLocks noChangeAspect="1"/>
          </p:cNvPicPr>
          <p:nvPr/>
        </p:nvPicPr>
        <p:blipFill rotWithShape="1">
          <a:blip r:embed="rId13"/>
          <a:srcRect l="15224" t="28232" r="15224" b="30224"/>
          <a:stretch/>
        </p:blipFill>
        <p:spPr>
          <a:xfrm>
            <a:off x="786003" y="4364410"/>
            <a:ext cx="2047733" cy="733889"/>
          </a:xfrm>
          <a:prstGeom prst="rect">
            <a:avLst/>
          </a:prstGeom>
        </p:spPr>
      </p:pic>
      <p:pic>
        <p:nvPicPr>
          <p:cNvPr id="21" name="Resim 20">
            <a:extLst>
              <a:ext uri="{FF2B5EF4-FFF2-40B4-BE49-F238E27FC236}">
                <a16:creationId xmlns:a16="http://schemas.microsoft.com/office/drawing/2014/main" id="{A0DCD60D-1C56-40D4-9A55-055F147B5C8D}"/>
              </a:ext>
            </a:extLst>
          </p:cNvPr>
          <p:cNvPicPr>
            <a:picLocks noChangeAspect="1"/>
          </p:cNvPicPr>
          <p:nvPr/>
        </p:nvPicPr>
        <p:blipFill rotWithShape="1">
          <a:blip r:embed="rId14"/>
          <a:srcRect t="13918" r="-134" b="14263"/>
          <a:stretch/>
        </p:blipFill>
        <p:spPr>
          <a:xfrm>
            <a:off x="3232208" y="4127355"/>
            <a:ext cx="1411283" cy="1012209"/>
          </a:xfrm>
          <a:prstGeom prst="rect">
            <a:avLst/>
          </a:prstGeom>
        </p:spPr>
      </p:pic>
      <p:pic>
        <p:nvPicPr>
          <p:cNvPr id="22" name="Resim 21">
            <a:extLst>
              <a:ext uri="{FF2B5EF4-FFF2-40B4-BE49-F238E27FC236}">
                <a16:creationId xmlns:a16="http://schemas.microsoft.com/office/drawing/2014/main" id="{6056BFAE-96CC-4634-AA91-7B3557A2C5B8}"/>
              </a:ext>
            </a:extLst>
          </p:cNvPr>
          <p:cNvPicPr>
            <a:picLocks noChangeAspect="1"/>
          </p:cNvPicPr>
          <p:nvPr/>
        </p:nvPicPr>
        <p:blipFill>
          <a:blip r:embed="rId15"/>
          <a:stretch>
            <a:fillRect/>
          </a:stretch>
        </p:blipFill>
        <p:spPr>
          <a:xfrm>
            <a:off x="4859468" y="4262146"/>
            <a:ext cx="1485900" cy="847725"/>
          </a:xfrm>
          <a:prstGeom prst="rect">
            <a:avLst/>
          </a:prstGeom>
        </p:spPr>
      </p:pic>
      <p:sp>
        <p:nvSpPr>
          <p:cNvPr id="23" name="Dikdörtgen 22">
            <a:extLst>
              <a:ext uri="{FF2B5EF4-FFF2-40B4-BE49-F238E27FC236}">
                <a16:creationId xmlns:a16="http://schemas.microsoft.com/office/drawing/2014/main" id="{4C32AD06-B23A-4CD4-8833-3AE9EEB3054C}"/>
              </a:ext>
            </a:extLst>
          </p:cNvPr>
          <p:cNvSpPr/>
          <p:nvPr/>
        </p:nvSpPr>
        <p:spPr>
          <a:xfrm>
            <a:off x="834880" y="1278768"/>
            <a:ext cx="7993716" cy="461665"/>
          </a:xfrm>
          <a:prstGeom prst="rect">
            <a:avLst/>
          </a:prstGeom>
          <a:solidFill>
            <a:srgbClr val="FFC000"/>
          </a:solidFill>
        </p:spPr>
        <p:txBody>
          <a:bodyPr wrap="square">
            <a:spAutoFit/>
          </a:bodyPr>
          <a:lstStyle/>
          <a:p>
            <a:pPr algn="ctr"/>
            <a:r>
              <a:rPr lang="tr-TR" sz="2400" b="1" dirty="0"/>
              <a:t>****SADECE BİR KISMI****</a:t>
            </a:r>
            <a:endParaRPr lang="tr-TR" sz="2400" dirty="0"/>
          </a:p>
        </p:txBody>
      </p:sp>
    </p:spTree>
    <p:extLst>
      <p:ext uri="{BB962C8B-B14F-4D97-AF65-F5344CB8AC3E}">
        <p14:creationId xmlns:p14="http://schemas.microsoft.com/office/powerpoint/2010/main" val="3828806930"/>
      </p:ext>
    </p:extLst>
  </p:cSld>
  <p:clrMapOvr>
    <a:masterClrMapping/>
  </p:clrMapOvr>
  <p:transition spd="med" advClick="0" advTm="8000">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5" name="Dikdörtgen 4">
            <a:extLst>
              <a:ext uri="{FF2B5EF4-FFF2-40B4-BE49-F238E27FC236}">
                <a16:creationId xmlns:a16="http://schemas.microsoft.com/office/drawing/2014/main" id="{F0C71F03-B90B-41B5-B63D-BD960EBC2EDA}"/>
              </a:ext>
            </a:extLst>
          </p:cNvPr>
          <p:cNvSpPr/>
          <p:nvPr/>
        </p:nvSpPr>
        <p:spPr>
          <a:xfrm>
            <a:off x="610137" y="1416838"/>
            <a:ext cx="7920880" cy="2246769"/>
          </a:xfrm>
          <a:prstGeom prst="rect">
            <a:avLst/>
          </a:prstGeom>
        </p:spPr>
        <p:txBody>
          <a:bodyPr wrap="square">
            <a:spAutoFit/>
          </a:bodyPr>
          <a:lstStyle/>
          <a:p>
            <a:pPr algn="just"/>
            <a:r>
              <a:rPr lang="tr-TR" sz="2800" dirty="0"/>
              <a:t>Yine meslek liselerinin makine teknolojisi bölümlerinden mezun olanlara diplomaları ile birlikte verilen </a:t>
            </a:r>
            <a:r>
              <a:rPr lang="tr-TR" sz="2800" b="1" dirty="0">
                <a:solidFill>
                  <a:srgbClr val="C00000"/>
                </a:solidFill>
              </a:rPr>
              <a:t>İŞYERİ AÇMA BELGESİ </a:t>
            </a:r>
            <a:r>
              <a:rPr lang="tr-TR" sz="2800" dirty="0"/>
              <a:t>ile, kendilerine bağımsız işyeri açıp çalışabilir ya da yanlarında eleman çalıştırabilirler. </a:t>
            </a:r>
          </a:p>
        </p:txBody>
      </p:sp>
      <p:sp>
        <p:nvSpPr>
          <p:cNvPr id="6" name="Dikdörtgen 5">
            <a:extLst>
              <a:ext uri="{FF2B5EF4-FFF2-40B4-BE49-F238E27FC236}">
                <a16:creationId xmlns:a16="http://schemas.microsoft.com/office/drawing/2014/main" id="{827225BE-A3C8-4458-8616-23276F08F647}"/>
              </a:ext>
            </a:extLst>
          </p:cNvPr>
          <p:cNvSpPr/>
          <p:nvPr/>
        </p:nvSpPr>
        <p:spPr>
          <a:xfrm>
            <a:off x="755576" y="3703672"/>
            <a:ext cx="7944975" cy="2677656"/>
          </a:xfrm>
          <a:prstGeom prst="rect">
            <a:avLst/>
          </a:prstGeom>
        </p:spPr>
        <p:txBody>
          <a:bodyPr wrap="square">
            <a:spAutoFit/>
          </a:bodyPr>
          <a:lstStyle/>
          <a:p>
            <a:pPr algn="ctr"/>
            <a:r>
              <a:rPr lang="tr-TR" sz="2800" b="1" dirty="0">
                <a:solidFill>
                  <a:srgbClr val="C00000"/>
                </a:solidFill>
              </a:rPr>
              <a:t>BURS, KREDİ VE ÜCRET DURUMU</a:t>
            </a:r>
          </a:p>
          <a:p>
            <a:pPr algn="just"/>
            <a:endParaRPr lang="tr-TR" sz="2800" dirty="0"/>
          </a:p>
          <a:p>
            <a:pPr algn="just"/>
            <a:r>
              <a:rPr lang="tr-TR" sz="2800" dirty="0"/>
              <a:t>3308 sayılı Çıraklık ve Meslek Eğitimi Kanunu gereğince işletmelerde uygulamalı eğitim gören 12. sınıf öğrencilerine, işletmelerce asgari ücretin %30'undan az olmamak üzere ücret ödenmektedir. </a:t>
            </a:r>
          </a:p>
        </p:txBody>
      </p:sp>
    </p:spTree>
    <p:extLst>
      <p:ext uri="{BB962C8B-B14F-4D97-AF65-F5344CB8AC3E}">
        <p14:creationId xmlns:p14="http://schemas.microsoft.com/office/powerpoint/2010/main" val="4261158734"/>
      </p:ext>
    </p:extLst>
  </p:cSld>
  <p:clrMapOvr>
    <a:masterClrMapping/>
  </p:clrMapOvr>
  <p:transition spd="med" advClick="0" advTm="800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pic>
        <p:nvPicPr>
          <p:cNvPr id="4" name="Resim 3">
            <a:extLst>
              <a:ext uri="{FF2B5EF4-FFF2-40B4-BE49-F238E27FC236}">
                <a16:creationId xmlns:a16="http://schemas.microsoft.com/office/drawing/2014/main" id="{2E34121D-1CC0-4FC7-876C-07A885229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628800"/>
            <a:ext cx="3723878" cy="4965171"/>
          </a:xfrm>
          <a:prstGeom prst="rect">
            <a:avLst/>
          </a:prstGeom>
        </p:spPr>
      </p:pic>
      <p:sp>
        <p:nvSpPr>
          <p:cNvPr id="7" name="Dikdörtgen 6">
            <a:extLst>
              <a:ext uri="{FF2B5EF4-FFF2-40B4-BE49-F238E27FC236}">
                <a16:creationId xmlns:a16="http://schemas.microsoft.com/office/drawing/2014/main" id="{EEAE8A98-ECF4-4BEF-8FF7-E0F245BAC555}"/>
              </a:ext>
            </a:extLst>
          </p:cNvPr>
          <p:cNvSpPr/>
          <p:nvPr/>
        </p:nvSpPr>
        <p:spPr>
          <a:xfrm>
            <a:off x="322105" y="2276872"/>
            <a:ext cx="4248472" cy="3046988"/>
          </a:xfrm>
          <a:prstGeom prst="rect">
            <a:avLst/>
          </a:prstGeom>
        </p:spPr>
        <p:txBody>
          <a:bodyPr wrap="square">
            <a:spAutoFit/>
          </a:bodyPr>
          <a:lstStyle/>
          <a:p>
            <a:endParaRPr lang="tr-TR" sz="2400" dirty="0"/>
          </a:p>
          <a:p>
            <a:pPr marL="342900" indent="-342900" algn="just">
              <a:buFont typeface="Wingdings" panose="05000000000000000000" pitchFamily="2" charset="2"/>
              <a:buChar char="Ø"/>
            </a:pPr>
            <a:r>
              <a:rPr lang="tr-TR" sz="2400" b="1" dirty="0"/>
              <a:t>Temel İmalat Atölyesinde </a:t>
            </a:r>
            <a:r>
              <a:rPr lang="tr-TR" sz="2400" dirty="0"/>
              <a:t>öğrencilerimiz el aletleri,  torna, freze, matkap tezgâhları gibi çeşitli makineler kullanarak metallere şekil vermeyi öğrenirler. </a:t>
            </a:r>
          </a:p>
        </p:txBody>
      </p:sp>
    </p:spTree>
    <p:extLst>
      <p:ext uri="{BB962C8B-B14F-4D97-AF65-F5344CB8AC3E}">
        <p14:creationId xmlns:p14="http://schemas.microsoft.com/office/powerpoint/2010/main" val="4023140047"/>
      </p:ext>
    </p:extLst>
  </p:cSld>
  <p:clrMapOvr>
    <a:masterClrMapping/>
  </p:clrMapOvr>
  <p:transition spd="med" advClick="0" advTm="8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CF87CD6-AA5B-41AC-9F2B-87255C90F88B}"/>
              </a:ext>
            </a:extLst>
          </p:cNvPr>
          <p:cNvPicPr>
            <a:picLocks noChangeAspect="1"/>
          </p:cNvPicPr>
          <p:nvPr/>
        </p:nvPicPr>
        <p:blipFill>
          <a:blip r:embed="rId2"/>
          <a:stretch>
            <a:fillRect/>
          </a:stretch>
        </p:blipFill>
        <p:spPr>
          <a:xfrm>
            <a:off x="4068840" y="2007872"/>
            <a:ext cx="5021504" cy="3586789"/>
          </a:xfrm>
          <a:prstGeom prst="rect">
            <a:avLst/>
          </a:prstGeom>
        </p:spPr>
      </p:pic>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5" name="Dikdörtgen 4">
            <a:extLst>
              <a:ext uri="{FF2B5EF4-FFF2-40B4-BE49-F238E27FC236}">
                <a16:creationId xmlns:a16="http://schemas.microsoft.com/office/drawing/2014/main" id="{5D2813BE-667E-49E0-982C-9827A8ACDCDE}"/>
              </a:ext>
            </a:extLst>
          </p:cNvPr>
          <p:cNvSpPr/>
          <p:nvPr/>
        </p:nvSpPr>
        <p:spPr>
          <a:xfrm>
            <a:off x="179512" y="1412775"/>
            <a:ext cx="4104456" cy="4524315"/>
          </a:xfrm>
          <a:prstGeom prst="rect">
            <a:avLst/>
          </a:prstGeom>
        </p:spPr>
        <p:txBody>
          <a:bodyPr wrap="square">
            <a:spAutoFit/>
          </a:bodyPr>
          <a:lstStyle/>
          <a:p>
            <a:endParaRPr lang="tr-TR" sz="2400" dirty="0"/>
          </a:p>
          <a:p>
            <a:pPr marL="342900" indent="-342900">
              <a:buFont typeface="Wingdings" panose="05000000000000000000" pitchFamily="2" charset="2"/>
              <a:buChar char="Ø"/>
            </a:pPr>
            <a:r>
              <a:rPr lang="tr-TR" sz="2400" b="1" dirty="0"/>
              <a:t>Torna İşlem Atölyesinde ; </a:t>
            </a:r>
          </a:p>
          <a:p>
            <a:pPr algn="just"/>
            <a:r>
              <a:rPr lang="tr-TR" sz="2400" dirty="0"/>
              <a:t>6 adet torna tezgâhları, 1 adet </a:t>
            </a:r>
            <a:r>
              <a:rPr lang="tr-TR" sz="2400" dirty="0" err="1"/>
              <a:t>sütünlü</a:t>
            </a:r>
            <a:r>
              <a:rPr lang="tr-TR" sz="2400" dirty="0"/>
              <a:t> matkap tezgahı, 1 adet taşlama tezgahı ve 1 adette zımpara taşı  ile makine parçalarının silindirik tornalama, delik delme ve vidalama, düzlem yüzey taşlama işlemleri ile eğitim almaktadır.</a:t>
            </a:r>
          </a:p>
        </p:txBody>
      </p:sp>
      <p:sp>
        <p:nvSpPr>
          <p:cNvPr id="7" name="Metin kutusu 6">
            <a:extLst>
              <a:ext uri="{FF2B5EF4-FFF2-40B4-BE49-F238E27FC236}">
                <a16:creationId xmlns:a16="http://schemas.microsoft.com/office/drawing/2014/main" id="{335A87AE-2513-493E-AEB5-C321591A14A8}"/>
              </a:ext>
            </a:extLst>
          </p:cNvPr>
          <p:cNvSpPr txBox="1"/>
          <p:nvPr/>
        </p:nvSpPr>
        <p:spPr>
          <a:xfrm>
            <a:off x="5292080" y="5536980"/>
            <a:ext cx="2350965" cy="400110"/>
          </a:xfrm>
          <a:prstGeom prst="rect">
            <a:avLst/>
          </a:prstGeom>
          <a:noFill/>
        </p:spPr>
        <p:txBody>
          <a:bodyPr wrap="none" rtlCol="0">
            <a:spAutoFit/>
          </a:bodyPr>
          <a:lstStyle/>
          <a:p>
            <a:r>
              <a:rPr lang="tr-TR" sz="2000" b="1" dirty="0">
                <a:solidFill>
                  <a:srgbClr val="C00000"/>
                </a:solidFill>
              </a:rPr>
              <a:t>TORNA TEZGAHI</a:t>
            </a:r>
          </a:p>
        </p:txBody>
      </p:sp>
    </p:spTree>
    <p:extLst>
      <p:ext uri="{BB962C8B-B14F-4D97-AF65-F5344CB8AC3E}">
        <p14:creationId xmlns:p14="http://schemas.microsoft.com/office/powerpoint/2010/main" val="3104257176"/>
      </p:ext>
    </p:extLst>
  </p:cSld>
  <p:clrMapOvr>
    <a:masterClrMapping/>
  </p:clrMapOvr>
  <p:transition spd="med" advClick="0" advTm="800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0754E64-74C6-4149-908C-DEDE54F8B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201" y="1772816"/>
            <a:ext cx="5461522" cy="4096142"/>
          </a:xfrm>
          <a:prstGeom prst="rect">
            <a:avLst/>
          </a:prstGeom>
        </p:spPr>
      </p:pic>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10" name="Metin kutusu 9">
            <a:extLst>
              <a:ext uri="{FF2B5EF4-FFF2-40B4-BE49-F238E27FC236}">
                <a16:creationId xmlns:a16="http://schemas.microsoft.com/office/drawing/2014/main" id="{554809B0-6CE7-4F96-8457-7F1A9ED78632}"/>
              </a:ext>
            </a:extLst>
          </p:cNvPr>
          <p:cNvSpPr txBox="1"/>
          <p:nvPr/>
        </p:nvSpPr>
        <p:spPr>
          <a:xfrm>
            <a:off x="2649987" y="5903974"/>
            <a:ext cx="4071949" cy="400110"/>
          </a:xfrm>
          <a:prstGeom prst="rect">
            <a:avLst/>
          </a:prstGeom>
          <a:noFill/>
        </p:spPr>
        <p:txBody>
          <a:bodyPr wrap="none" rtlCol="0">
            <a:spAutoFit/>
          </a:bodyPr>
          <a:lstStyle/>
          <a:p>
            <a:r>
              <a:rPr lang="tr-TR" sz="2000" b="1" dirty="0">
                <a:solidFill>
                  <a:srgbClr val="C00000"/>
                </a:solidFill>
              </a:rPr>
              <a:t>Meslek erbabı torna tezgahında </a:t>
            </a:r>
          </a:p>
        </p:txBody>
      </p:sp>
    </p:spTree>
    <p:extLst>
      <p:ext uri="{BB962C8B-B14F-4D97-AF65-F5344CB8AC3E}">
        <p14:creationId xmlns:p14="http://schemas.microsoft.com/office/powerpoint/2010/main" val="858115452"/>
      </p:ext>
    </p:extLst>
  </p:cSld>
  <p:clrMapOvr>
    <a:masterClrMapping/>
  </p:clrMapOvr>
  <p:transition spd="med" advClick="0" advTm="800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DDD3E913-3DA7-4E3A-9778-A74A970946F4}"/>
              </a:ext>
            </a:extLst>
          </p:cNvPr>
          <p:cNvPicPr>
            <a:picLocks noChangeAspect="1"/>
          </p:cNvPicPr>
          <p:nvPr/>
        </p:nvPicPr>
        <p:blipFill>
          <a:blip r:embed="rId2"/>
          <a:stretch>
            <a:fillRect/>
          </a:stretch>
        </p:blipFill>
        <p:spPr>
          <a:xfrm>
            <a:off x="4927252" y="1447689"/>
            <a:ext cx="2522223" cy="5028801"/>
          </a:xfrm>
          <a:prstGeom prst="rect">
            <a:avLst/>
          </a:prstGeom>
        </p:spPr>
      </p:pic>
      <p:pic>
        <p:nvPicPr>
          <p:cNvPr id="5" name="Resim 4">
            <a:extLst>
              <a:ext uri="{FF2B5EF4-FFF2-40B4-BE49-F238E27FC236}">
                <a16:creationId xmlns:a16="http://schemas.microsoft.com/office/drawing/2014/main" id="{FB880B17-1ADF-44BC-8C8D-4387E1193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27" y="1984555"/>
            <a:ext cx="3281284" cy="4375045"/>
          </a:xfrm>
          <a:prstGeom prst="rect">
            <a:avLst/>
          </a:prstGeom>
        </p:spPr>
      </p:pic>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10" name="Metin kutusu 9">
            <a:extLst>
              <a:ext uri="{FF2B5EF4-FFF2-40B4-BE49-F238E27FC236}">
                <a16:creationId xmlns:a16="http://schemas.microsoft.com/office/drawing/2014/main" id="{554809B0-6CE7-4F96-8457-7F1A9ED78632}"/>
              </a:ext>
            </a:extLst>
          </p:cNvPr>
          <p:cNvSpPr txBox="1"/>
          <p:nvPr/>
        </p:nvSpPr>
        <p:spPr>
          <a:xfrm>
            <a:off x="2667142" y="6337730"/>
            <a:ext cx="5325497" cy="400110"/>
          </a:xfrm>
          <a:prstGeom prst="rect">
            <a:avLst/>
          </a:prstGeom>
          <a:noFill/>
        </p:spPr>
        <p:txBody>
          <a:bodyPr wrap="none" rtlCol="0">
            <a:spAutoFit/>
          </a:bodyPr>
          <a:lstStyle/>
          <a:p>
            <a:r>
              <a:rPr lang="tr-TR" sz="2000" b="1" dirty="0">
                <a:solidFill>
                  <a:srgbClr val="C00000"/>
                </a:solidFill>
              </a:rPr>
              <a:t>Meslek erbabı sütunlu matkap tezgahında </a:t>
            </a:r>
          </a:p>
        </p:txBody>
      </p:sp>
    </p:spTree>
    <p:extLst>
      <p:ext uri="{BB962C8B-B14F-4D97-AF65-F5344CB8AC3E}">
        <p14:creationId xmlns:p14="http://schemas.microsoft.com/office/powerpoint/2010/main" val="4184032682"/>
      </p:ext>
    </p:extLst>
  </p:cSld>
  <p:clrMapOvr>
    <a:masterClrMapping/>
  </p:clrMapOvr>
  <p:transition spd="med" advClick="0" advTm="800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A8EBBD03-DC3C-425A-89D1-4532E4820A5B}"/>
              </a:ext>
            </a:extLst>
          </p:cNvPr>
          <p:cNvPicPr>
            <a:picLocks noChangeAspect="1"/>
          </p:cNvPicPr>
          <p:nvPr/>
        </p:nvPicPr>
        <p:blipFill>
          <a:blip r:embed="rId2"/>
          <a:stretch>
            <a:fillRect/>
          </a:stretch>
        </p:blipFill>
        <p:spPr>
          <a:xfrm>
            <a:off x="4556457" y="1754098"/>
            <a:ext cx="4385467" cy="5047803"/>
          </a:xfrm>
          <a:prstGeom prst="rect">
            <a:avLst/>
          </a:prstGeom>
        </p:spPr>
      </p:pic>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5" name="Dikdörtgen 4">
            <a:extLst>
              <a:ext uri="{FF2B5EF4-FFF2-40B4-BE49-F238E27FC236}">
                <a16:creationId xmlns:a16="http://schemas.microsoft.com/office/drawing/2014/main" id="{5D2813BE-667E-49E0-982C-9827A8ACDCDE}"/>
              </a:ext>
            </a:extLst>
          </p:cNvPr>
          <p:cNvSpPr/>
          <p:nvPr/>
        </p:nvSpPr>
        <p:spPr>
          <a:xfrm>
            <a:off x="179512" y="1484784"/>
            <a:ext cx="5328592" cy="1938992"/>
          </a:xfrm>
          <a:prstGeom prst="rect">
            <a:avLst/>
          </a:prstGeom>
        </p:spPr>
        <p:txBody>
          <a:bodyPr wrap="square">
            <a:spAutoFit/>
          </a:bodyPr>
          <a:lstStyle/>
          <a:p>
            <a:endParaRPr lang="tr-TR" sz="2400" dirty="0"/>
          </a:p>
          <a:p>
            <a:pPr marL="342900" indent="-342900" algn="just">
              <a:buFont typeface="Wingdings" panose="05000000000000000000" pitchFamily="2" charset="2"/>
              <a:buChar char="Ø"/>
            </a:pPr>
            <a:r>
              <a:rPr lang="tr-TR" sz="2400" b="1" dirty="0"/>
              <a:t>Freze atölyesinde ise;                   </a:t>
            </a:r>
            <a:r>
              <a:rPr lang="tr-TR" sz="2400" dirty="0"/>
              <a:t>4 adet freze tezgâhından yararlanarak makine parçalarının frezelemesi yöntemlerini öğrenirler.</a:t>
            </a:r>
          </a:p>
        </p:txBody>
      </p:sp>
      <p:pic>
        <p:nvPicPr>
          <p:cNvPr id="4" name="Resim 3">
            <a:extLst>
              <a:ext uri="{FF2B5EF4-FFF2-40B4-BE49-F238E27FC236}">
                <a16:creationId xmlns:a16="http://schemas.microsoft.com/office/drawing/2014/main" id="{FAD8939D-0A5A-40E1-9EDA-9EB836C75E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3480001"/>
            <a:ext cx="2499742" cy="3140968"/>
          </a:xfrm>
          <a:prstGeom prst="rect">
            <a:avLst/>
          </a:prstGeom>
        </p:spPr>
      </p:pic>
      <p:sp>
        <p:nvSpPr>
          <p:cNvPr id="8" name="Metin kutusu 7">
            <a:extLst>
              <a:ext uri="{FF2B5EF4-FFF2-40B4-BE49-F238E27FC236}">
                <a16:creationId xmlns:a16="http://schemas.microsoft.com/office/drawing/2014/main" id="{3B27FF39-0800-4B78-A456-18A46E834298}"/>
              </a:ext>
            </a:extLst>
          </p:cNvPr>
          <p:cNvSpPr txBox="1"/>
          <p:nvPr/>
        </p:nvSpPr>
        <p:spPr>
          <a:xfrm>
            <a:off x="3687366" y="3809503"/>
            <a:ext cx="2718245" cy="461665"/>
          </a:xfrm>
          <a:prstGeom prst="rect">
            <a:avLst/>
          </a:prstGeom>
          <a:noFill/>
        </p:spPr>
        <p:txBody>
          <a:bodyPr wrap="none" rtlCol="0">
            <a:spAutoFit/>
          </a:bodyPr>
          <a:lstStyle/>
          <a:p>
            <a:r>
              <a:rPr lang="tr-TR" sz="2400" b="1" dirty="0">
                <a:solidFill>
                  <a:srgbClr val="C00000"/>
                </a:solidFill>
              </a:rPr>
              <a:t>FREZE TEZGAHI</a:t>
            </a:r>
          </a:p>
        </p:txBody>
      </p:sp>
    </p:spTree>
    <p:extLst>
      <p:ext uri="{BB962C8B-B14F-4D97-AF65-F5344CB8AC3E}">
        <p14:creationId xmlns:p14="http://schemas.microsoft.com/office/powerpoint/2010/main" val="3959184685"/>
      </p:ext>
    </p:extLst>
  </p:cSld>
  <p:clrMapOvr>
    <a:masterClrMapping/>
  </p:clrMapOvr>
  <p:transition spd="med" advClick="0" advTm="800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2" name="Dikdörtgen 1">
            <a:extLst>
              <a:ext uri="{FF2B5EF4-FFF2-40B4-BE49-F238E27FC236}">
                <a16:creationId xmlns:a16="http://schemas.microsoft.com/office/drawing/2014/main" id="{407BE113-EBC4-41B4-87AE-FC353D2948EC}"/>
              </a:ext>
            </a:extLst>
          </p:cNvPr>
          <p:cNvSpPr/>
          <p:nvPr/>
        </p:nvSpPr>
        <p:spPr>
          <a:xfrm>
            <a:off x="646141" y="1862028"/>
            <a:ext cx="7848872" cy="1569660"/>
          </a:xfrm>
          <a:prstGeom prst="rect">
            <a:avLst/>
          </a:prstGeom>
        </p:spPr>
        <p:txBody>
          <a:bodyPr wrap="square">
            <a:spAutoFit/>
          </a:bodyPr>
          <a:lstStyle/>
          <a:p>
            <a:pPr algn="just"/>
            <a:r>
              <a:rPr lang="tr-TR" sz="2400" dirty="0"/>
              <a:t>Bu tezgâhların yanında atölyede; bir CNC freze tezgahı, 2 adet sütunlu matkap tezgâhı, 1 adet vargel tezgâhı, şerit testere, düzlem yüzey taşlama ve alet bileme tezgâhları mevcuttur.</a:t>
            </a:r>
          </a:p>
        </p:txBody>
      </p:sp>
      <p:pic>
        <p:nvPicPr>
          <p:cNvPr id="6" name="Picture 3">
            <a:extLst>
              <a:ext uri="{FF2B5EF4-FFF2-40B4-BE49-F238E27FC236}">
                <a16:creationId xmlns:a16="http://schemas.microsoft.com/office/drawing/2014/main" id="{F8355BFF-94F2-41D1-9EE5-958889BB5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71" y="3429000"/>
            <a:ext cx="4196406" cy="280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a:extLst>
              <a:ext uri="{FF2B5EF4-FFF2-40B4-BE49-F238E27FC236}">
                <a16:creationId xmlns:a16="http://schemas.microsoft.com/office/drawing/2014/main" id="{46A96A81-B9EC-4278-8C49-7738929EF91B}"/>
              </a:ext>
            </a:extLst>
          </p:cNvPr>
          <p:cNvSpPr txBox="1"/>
          <p:nvPr/>
        </p:nvSpPr>
        <p:spPr>
          <a:xfrm>
            <a:off x="646141" y="6271928"/>
            <a:ext cx="2593980" cy="461665"/>
          </a:xfrm>
          <a:prstGeom prst="rect">
            <a:avLst/>
          </a:prstGeom>
          <a:noFill/>
        </p:spPr>
        <p:txBody>
          <a:bodyPr wrap="none" rtlCol="0">
            <a:spAutoFit/>
          </a:bodyPr>
          <a:lstStyle/>
          <a:p>
            <a:r>
              <a:rPr lang="tr-TR" sz="2400" b="1" dirty="0">
                <a:solidFill>
                  <a:srgbClr val="C00000"/>
                </a:solidFill>
              </a:rPr>
              <a:t>ŞERİT TESTERE</a:t>
            </a:r>
          </a:p>
        </p:txBody>
      </p:sp>
      <p:pic>
        <p:nvPicPr>
          <p:cNvPr id="8" name="Resim 7">
            <a:extLst>
              <a:ext uri="{FF2B5EF4-FFF2-40B4-BE49-F238E27FC236}">
                <a16:creationId xmlns:a16="http://schemas.microsoft.com/office/drawing/2014/main" id="{8C7A5486-F185-4FE1-A4CB-8974FDDB2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558" y="2977282"/>
            <a:ext cx="3618919" cy="3404046"/>
          </a:xfrm>
          <a:prstGeom prst="rect">
            <a:avLst/>
          </a:prstGeom>
        </p:spPr>
      </p:pic>
      <p:sp>
        <p:nvSpPr>
          <p:cNvPr id="10" name="Metin kutusu 9">
            <a:extLst>
              <a:ext uri="{FF2B5EF4-FFF2-40B4-BE49-F238E27FC236}">
                <a16:creationId xmlns:a16="http://schemas.microsoft.com/office/drawing/2014/main" id="{53A4B683-FE6D-46B6-B234-B1E1F53688CF}"/>
              </a:ext>
            </a:extLst>
          </p:cNvPr>
          <p:cNvSpPr txBox="1"/>
          <p:nvPr/>
        </p:nvSpPr>
        <p:spPr>
          <a:xfrm>
            <a:off x="4830794" y="6385752"/>
            <a:ext cx="4200445" cy="400110"/>
          </a:xfrm>
          <a:prstGeom prst="rect">
            <a:avLst/>
          </a:prstGeom>
          <a:noFill/>
        </p:spPr>
        <p:txBody>
          <a:bodyPr wrap="none" rtlCol="0">
            <a:spAutoFit/>
          </a:bodyPr>
          <a:lstStyle/>
          <a:p>
            <a:r>
              <a:rPr lang="tr-TR" sz="2000" b="1" dirty="0">
                <a:solidFill>
                  <a:srgbClr val="C00000"/>
                </a:solidFill>
              </a:rPr>
              <a:t>Meslek erbabı Vargel tezgahında </a:t>
            </a:r>
          </a:p>
        </p:txBody>
      </p:sp>
    </p:spTree>
    <p:extLst>
      <p:ext uri="{BB962C8B-B14F-4D97-AF65-F5344CB8AC3E}">
        <p14:creationId xmlns:p14="http://schemas.microsoft.com/office/powerpoint/2010/main" val="1469686058"/>
      </p:ext>
    </p:extLst>
  </p:cSld>
  <p:clrMapOvr>
    <a:masterClrMapping/>
  </p:clrMapOvr>
  <p:transition spd="med" advClick="0" advTm="8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9E079CF-C290-4415-8177-49D89163D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064" y="1635787"/>
            <a:ext cx="4662400" cy="1976112"/>
          </a:xfrm>
          <a:prstGeom prst="rect">
            <a:avLst/>
          </a:prstGeom>
        </p:spPr>
      </p:pic>
      <p:sp>
        <p:nvSpPr>
          <p:cNvPr id="3" name="Metin kutusu 2"/>
          <p:cNvSpPr txBox="1"/>
          <p:nvPr/>
        </p:nvSpPr>
        <p:spPr>
          <a:xfrm>
            <a:off x="1691680" y="476672"/>
            <a:ext cx="5757795" cy="523220"/>
          </a:xfrm>
          <a:prstGeom prst="rect">
            <a:avLst/>
          </a:prstGeom>
          <a:noFill/>
        </p:spPr>
        <p:txBody>
          <a:bodyPr wrap="none" rtlCol="0">
            <a:spAutoFit/>
          </a:bodyPr>
          <a:lstStyle/>
          <a:p>
            <a:r>
              <a:rPr lang="tr-TR" sz="2800" b="1" dirty="0">
                <a:solidFill>
                  <a:schemeClr val="bg1"/>
                </a:solidFill>
              </a:rPr>
              <a:t>MAKİNE TEKNOLOJİLERİ ALANI</a:t>
            </a:r>
          </a:p>
        </p:txBody>
      </p:sp>
      <p:pic>
        <p:nvPicPr>
          <p:cNvPr id="9" name="Resim 8" descr="C:\Users\win7\Desktop\FATİH 2015 2016\okul_logo_v2-2014_300dpi.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pic>
        <p:nvPicPr>
          <p:cNvPr id="14" name="Resim 13">
            <a:extLst>
              <a:ext uri="{FF2B5EF4-FFF2-40B4-BE49-F238E27FC236}">
                <a16:creationId xmlns:a16="http://schemas.microsoft.com/office/drawing/2014/main" id="{7D538052-59D8-4519-A8FC-055523A0F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43" y="1998167"/>
            <a:ext cx="3999199" cy="2194585"/>
          </a:xfrm>
          <a:prstGeom prst="rect">
            <a:avLst/>
          </a:prstGeom>
        </p:spPr>
      </p:pic>
      <p:pic>
        <p:nvPicPr>
          <p:cNvPr id="18" name="Resim 17">
            <a:extLst>
              <a:ext uri="{FF2B5EF4-FFF2-40B4-BE49-F238E27FC236}">
                <a16:creationId xmlns:a16="http://schemas.microsoft.com/office/drawing/2014/main" id="{A4C5DAE6-DC66-4575-A299-8D8D65E9DD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8050" y="4997914"/>
            <a:ext cx="4413315" cy="1743074"/>
          </a:xfrm>
          <a:prstGeom prst="rect">
            <a:avLst/>
          </a:prstGeom>
        </p:spPr>
      </p:pic>
      <p:pic>
        <p:nvPicPr>
          <p:cNvPr id="20" name="Resim 19">
            <a:extLst>
              <a:ext uri="{FF2B5EF4-FFF2-40B4-BE49-F238E27FC236}">
                <a16:creationId xmlns:a16="http://schemas.microsoft.com/office/drawing/2014/main" id="{EAA64C62-EFE7-4C55-8FD0-DAD424D571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6493" y="4793450"/>
            <a:ext cx="3361971" cy="1982150"/>
          </a:xfrm>
          <a:prstGeom prst="rect">
            <a:avLst/>
          </a:prstGeom>
        </p:spPr>
      </p:pic>
      <p:pic>
        <p:nvPicPr>
          <p:cNvPr id="12" name="Resim 11">
            <a:extLst>
              <a:ext uri="{FF2B5EF4-FFF2-40B4-BE49-F238E27FC236}">
                <a16:creationId xmlns:a16="http://schemas.microsoft.com/office/drawing/2014/main" id="{AD45D497-AAAC-4F1E-9551-3488682E8B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0152" y="3050375"/>
            <a:ext cx="2568739" cy="1743075"/>
          </a:xfrm>
          <a:prstGeom prst="rect">
            <a:avLst/>
          </a:prstGeom>
        </p:spPr>
      </p:pic>
      <p:pic>
        <p:nvPicPr>
          <p:cNvPr id="22" name="Resim 21">
            <a:extLst>
              <a:ext uri="{FF2B5EF4-FFF2-40B4-BE49-F238E27FC236}">
                <a16:creationId xmlns:a16="http://schemas.microsoft.com/office/drawing/2014/main" id="{FEE873AA-D74C-49B3-A978-C7CDB8773C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016" y="4234513"/>
            <a:ext cx="2568739" cy="2598687"/>
          </a:xfrm>
          <a:prstGeom prst="rect">
            <a:avLst/>
          </a:prstGeom>
        </p:spPr>
      </p:pic>
    </p:spTree>
    <p:extLst>
      <p:ext uri="{BB962C8B-B14F-4D97-AF65-F5344CB8AC3E}">
        <p14:creationId xmlns:p14="http://schemas.microsoft.com/office/powerpoint/2010/main" val="15482671"/>
      </p:ext>
    </p:extLst>
  </p:cSld>
  <p:clrMapOvr>
    <a:masterClrMapping/>
  </p:clrMapOvr>
  <p:transition spd="med" advClick="0" advTm="8000">
    <p:randomBar dir="vert"/>
  </p:transition>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138</TotalTime>
  <Words>687</Words>
  <Application>Microsoft Office PowerPoint</Application>
  <PresentationFormat>Ekran Gösterisi (4:3)</PresentationFormat>
  <Paragraphs>78</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Arial Black</vt:lpstr>
      <vt:lpstr>Wingdings</vt: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CNC TORNA TEZGAHI</vt:lpstr>
      <vt:lpstr>CNC TORNA TEZGAHINDA ÇALIŞAN MESLEK ERBABI</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Recep DÜLGER</dc:creator>
  <cp:lastModifiedBy>MACHİNE TEACHERS</cp:lastModifiedBy>
  <cp:revision>22</cp:revision>
  <dcterms:created xsi:type="dcterms:W3CDTF">2018-03-26T12:09:39Z</dcterms:created>
  <dcterms:modified xsi:type="dcterms:W3CDTF">2020-01-12T21:07:43Z</dcterms:modified>
</cp:coreProperties>
</file>