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272" r:id="rId2"/>
    <p:sldId id="294" r:id="rId3"/>
    <p:sldId id="296" r:id="rId4"/>
    <p:sldId id="297" r:id="rId5"/>
    <p:sldId id="298" r:id="rId6"/>
    <p:sldId id="299" r:id="rId7"/>
    <p:sldId id="300" r:id="rId8"/>
    <p:sldId id="319" r:id="rId9"/>
    <p:sldId id="301" r:id="rId10"/>
    <p:sldId id="314" r:id="rId11"/>
    <p:sldId id="302" r:id="rId12"/>
    <p:sldId id="315" r:id="rId13"/>
    <p:sldId id="303" r:id="rId14"/>
    <p:sldId id="309" r:id="rId15"/>
    <p:sldId id="307" r:id="rId16"/>
    <p:sldId id="316" r:id="rId17"/>
    <p:sldId id="317" r:id="rId18"/>
    <p:sldId id="304" r:id="rId19"/>
    <p:sldId id="305" r:id="rId20"/>
    <p:sldId id="306" r:id="rId21"/>
    <p:sldId id="308" r:id="rId22"/>
    <p:sldId id="310" r:id="rId23"/>
    <p:sldId id="311" r:id="rId24"/>
    <p:sldId id="312" r:id="rId25"/>
    <p:sldId id="318" r:id="rId26"/>
    <p:sldId id="31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362" autoAdjust="0"/>
  </p:normalViewPr>
  <p:slideViewPr>
    <p:cSldViewPr>
      <p:cViewPr varScale="1">
        <p:scale>
          <a:sx n="85" d="100"/>
          <a:sy n="85"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A447B-DFED-41FC-BFC7-627BCC43F28D}" type="datetimeFigureOut">
              <a:rPr lang="tr-TR" smtClean="0"/>
              <a:t>02.02.2020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57AC7-737B-499E-87CB-31127F8BF027}" type="slidenum">
              <a:rPr lang="tr-TR" smtClean="0"/>
              <a:t>‹#›</a:t>
            </a:fld>
            <a:endParaRPr lang="tr-TR"/>
          </a:p>
        </p:txBody>
      </p:sp>
    </p:spTree>
    <p:extLst>
      <p:ext uri="{BB962C8B-B14F-4D97-AF65-F5344CB8AC3E}">
        <p14:creationId xmlns:p14="http://schemas.microsoft.com/office/powerpoint/2010/main" val="213033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2657AC7-737B-499E-87CB-31127F8BF027}" type="slidenum">
              <a:rPr lang="tr-TR" smtClean="0"/>
              <a:t>3</a:t>
            </a:fld>
            <a:endParaRPr lang="tr-TR"/>
          </a:p>
        </p:txBody>
      </p:sp>
    </p:spTree>
    <p:extLst>
      <p:ext uri="{BB962C8B-B14F-4D97-AF65-F5344CB8AC3E}">
        <p14:creationId xmlns:p14="http://schemas.microsoft.com/office/powerpoint/2010/main" val="238798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B1AC4-FE15-4F02-9376-BE5A021880F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284856599"/>
      </p:ext>
    </p:extLst>
  </p:cSld>
  <p:clrMapOvr>
    <a:masterClrMapping/>
  </p:clrMapOvr>
  <p:transition spd="med" advClick="0" advTm="8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B279B-CAB7-4546-B3FE-12B9ED6A4A5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42001525"/>
      </p:ext>
    </p:extLst>
  </p:cSld>
  <p:clrMapOvr>
    <a:masterClrMapping/>
  </p:clrMapOvr>
  <p:transition spd="med" advClick="0" advTm="8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25F5EE-B886-42B4-AB49-665560A6709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06219415"/>
      </p:ext>
    </p:extLst>
  </p:cSld>
  <p:clrMapOvr>
    <a:masterClrMapping/>
  </p:clrMapOvr>
  <p:transition spd="med" advClick="0" advTm="8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0874CA8-244D-4683-939C-83B54B8DA73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08234822"/>
      </p:ext>
    </p:extLst>
  </p:cSld>
  <p:clrMapOvr>
    <a:masterClrMapping/>
  </p:clrMapOvr>
  <p:transition spd="med" advClick="0" advTm="8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Tablo Yer Tutucusu"/>
          <p:cNvSpPr>
            <a:spLocks noGrp="1"/>
          </p:cNvSpPr>
          <p:nvPr>
            <p:ph type="tbl" idx="1"/>
          </p:nvPr>
        </p:nvSpPr>
        <p:spPr>
          <a:xfrm>
            <a:off x="457200" y="1600200"/>
            <a:ext cx="8229600" cy="4525963"/>
          </a:xfrm>
        </p:spPr>
        <p:txBody>
          <a:bodyPr/>
          <a:lstStyle/>
          <a:p>
            <a:pPr lvl="0"/>
            <a:endParaRPr lang="tr-TR" noProof="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432305-06A4-4048-A36B-9776593BC76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01780804"/>
      </p:ext>
    </p:extLst>
  </p:cSld>
  <p:clrMapOvr>
    <a:masterClrMapping/>
  </p:clrMapOvr>
  <p:transition spd="med" advClick="0" advTm="8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ADB219-B89B-4062-8AB4-02CF267C752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1325184"/>
      </p:ext>
    </p:extLst>
  </p:cSld>
  <p:clrMapOvr>
    <a:masterClrMapping/>
  </p:clrMapOvr>
  <p:transition spd="med" advClick="0" advTm="8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D65206-089A-4076-BA62-8C06672CF1D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451962569"/>
      </p:ext>
    </p:extLst>
  </p:cSld>
  <p:clrMapOvr>
    <a:masterClrMapping/>
  </p:clrMapOvr>
  <p:transition spd="med" advClick="0" advTm="8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EB9D0F-CE5F-4168-ABC1-D14B5E7424F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02398972"/>
      </p:ext>
    </p:extLst>
  </p:cSld>
  <p:clrMapOvr>
    <a:masterClrMapping/>
  </p:clrMapOvr>
  <p:transition spd="med" advClick="0" advTm="8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1AD4A6-AA36-45BA-980A-57B94C0C1CB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87833972"/>
      </p:ext>
    </p:extLst>
  </p:cSld>
  <p:clrMapOvr>
    <a:masterClrMapping/>
  </p:clrMapOvr>
  <p:transition spd="med" advClick="0" advTm="8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754AD69-57CF-4F2A-AAB9-4613D977756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8853575"/>
      </p:ext>
    </p:extLst>
  </p:cSld>
  <p:clrMapOvr>
    <a:masterClrMapping/>
  </p:clrMapOvr>
  <p:transition spd="med" advClick="0" advTm="8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1108C4-964F-4617-BA84-D6A6C1ADBB6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31464328"/>
      </p:ext>
    </p:extLst>
  </p:cSld>
  <p:clrMapOvr>
    <a:masterClrMapping/>
  </p:clrMapOvr>
  <p:transition spd="med" advClick="0" advTm="8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ABE611-E89C-439E-A9E3-AA78C181280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03212227"/>
      </p:ext>
    </p:extLst>
  </p:cSld>
  <p:clrMapOvr>
    <a:masterClrMapping/>
  </p:clrMapOvr>
  <p:transition spd="med" advClick="0" advTm="8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C06954-D84A-488E-84F9-DC0E8A95103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30132769"/>
      </p:ext>
    </p:extLst>
  </p:cSld>
  <p:clrMapOvr>
    <a:masterClrMapping/>
  </p:clrMapOvr>
  <p:transition spd="med" advClick="0" advTm="8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A0565-EA6A-4B28-9FB6-66500C5BBE2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51655901"/>
      </p:ext>
    </p:extLst>
  </p:cSld>
  <p:clrMapOvr>
    <a:masterClrMapping/>
  </p:clrMapOvr>
  <p:transition spd="med" advClick="0" advTm="8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latin typeface="Arial" pitchFamily="34" charset="0"/>
              </a:defRPr>
            </a:lvl1pPr>
          </a:lstStyle>
          <a:p>
            <a:pPr fontAlgn="base">
              <a:spcAft>
                <a:spcPct val="0"/>
              </a:spcAft>
              <a:defRPr/>
            </a:pPr>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latin typeface="Arial" pitchFamily="34" charset="0"/>
              </a:defRPr>
            </a:lvl1pPr>
          </a:lstStyle>
          <a:p>
            <a:pPr fontAlgn="base">
              <a:spcAft>
                <a:spcPct val="0"/>
              </a:spcAft>
              <a:defRPr/>
            </a:pP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latin typeface="Arial" pitchFamily="34" charset="0"/>
              </a:defRPr>
            </a:lvl1pPr>
          </a:lstStyle>
          <a:p>
            <a:pPr fontAlgn="base">
              <a:spcAft>
                <a:spcPct val="0"/>
              </a:spcAft>
              <a:defRPr/>
            </a:pPr>
            <a:fld id="{C51B6663-1537-4F10-B926-2D8986484B96}" type="slidenum">
              <a:rPr lang="tr-TR">
                <a:solidFill>
                  <a:srgbClr val="000000"/>
                </a:solidFill>
              </a:rPr>
              <a:pPr fontAlgn="base">
                <a:spcAft>
                  <a:spcPct val="0"/>
                </a:spcAft>
                <a:defRPr/>
              </a:pPr>
              <a:t>‹#›</a:t>
            </a:fld>
            <a:endParaRPr lang="tr-TR">
              <a:solidFill>
                <a:srgbClr val="000000"/>
              </a:solidFill>
            </a:endParaRPr>
          </a:p>
        </p:txBody>
      </p:sp>
    </p:spTree>
    <p:extLst>
      <p:ext uri="{BB962C8B-B14F-4D97-AF65-F5344CB8AC3E}">
        <p14:creationId xmlns:p14="http://schemas.microsoft.com/office/powerpoint/2010/main" val="11796075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spd="med" advClick="0" advTm="8000">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950732" cy="523220"/>
          </a:xfrm>
          <a:prstGeom prst="rect">
            <a:avLst/>
          </a:prstGeom>
          <a:noFill/>
        </p:spPr>
        <p:txBody>
          <a:bodyPr wrap="none" rtlCol="0">
            <a:spAutoFit/>
          </a:bodyPr>
          <a:lstStyle/>
          <a:p>
            <a:r>
              <a:rPr lang="tr-TR" sz="2800" b="1" dirty="0">
                <a:solidFill>
                  <a:schemeClr val="bg1"/>
                </a:solidFill>
              </a:rPr>
              <a:t>TASARIM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pic>
        <p:nvPicPr>
          <p:cNvPr id="4" name="Picture 4" descr="bd0491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852936"/>
            <a:ext cx="4248150"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331640" y="2175247"/>
            <a:ext cx="7344816" cy="461665"/>
          </a:xfrm>
          <a:prstGeom prst="rect">
            <a:avLst/>
          </a:prstGeom>
        </p:spPr>
        <p:txBody>
          <a:bodyPr wrap="square">
            <a:spAutoFit/>
          </a:bodyPr>
          <a:lstStyle/>
          <a:p>
            <a:r>
              <a:rPr lang="tr-TR" sz="2400" b="1" dirty="0">
                <a:effectLst>
                  <a:outerShdw blurRad="38100" dist="25400" dir="5400000" algn="tl" rotWithShape="0">
                    <a:srgbClr val="000000">
                      <a:alpha val="43000"/>
                    </a:srgbClr>
                  </a:outerShdw>
                </a:effectLst>
              </a:rPr>
              <a:t>MESLEĞE İLK ADIM;ALAN TERCİHİ</a:t>
            </a:r>
            <a:endParaRPr lang="tr-TR" sz="2400" dirty="0"/>
          </a:p>
        </p:txBody>
      </p:sp>
    </p:spTree>
    <p:extLst>
      <p:ext uri="{BB962C8B-B14F-4D97-AF65-F5344CB8AC3E}">
        <p14:creationId xmlns:p14="http://schemas.microsoft.com/office/powerpoint/2010/main" val="1825514413"/>
      </p:ext>
    </p:extLst>
  </p:cSld>
  <p:clrMapOvr>
    <a:masterClrMapping/>
  </p:clrMapOvr>
  <p:transition spd="med" advClick="0" advTm="8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TEMEL TASARIM DERSİ</a:t>
            </a:r>
          </a:p>
        </p:txBody>
      </p:sp>
      <p:pic>
        <p:nvPicPr>
          <p:cNvPr id="6" name="İçerik Yer Tutucusu 5"/>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l="2989" t="6429" r="1334" b="5848"/>
          <a:stretch/>
        </p:blipFill>
        <p:spPr>
          <a:xfrm>
            <a:off x="4644008" y="1916832"/>
            <a:ext cx="4248472" cy="4320480"/>
          </a:xfr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7184" t="5263" r="15469" b="19299"/>
          <a:stretch/>
        </p:blipFill>
        <p:spPr>
          <a:xfrm>
            <a:off x="2699792" y="1916832"/>
            <a:ext cx="1944216" cy="4320480"/>
          </a:xfrm>
          <a:prstGeom prst="rect">
            <a:avLst/>
          </a:prstGeom>
        </p:spPr>
      </p:pic>
      <p:pic>
        <p:nvPicPr>
          <p:cNvPr id="14" name="Resim 13"/>
          <p:cNvPicPr>
            <a:picLocks noChangeAspect="1"/>
          </p:cNvPicPr>
          <p:nvPr/>
        </p:nvPicPr>
        <p:blipFill rotWithShape="1">
          <a:blip r:embed="rId4" cstate="print">
            <a:extLst>
              <a:ext uri="{28A0092B-C50C-407E-A947-70E740481C1C}">
                <a14:useLocalDpi xmlns:a14="http://schemas.microsoft.com/office/drawing/2010/main" val="0"/>
              </a:ext>
            </a:extLst>
          </a:blip>
          <a:srcRect l="4267" t="6504" r="6533" b="13902"/>
          <a:stretch/>
        </p:blipFill>
        <p:spPr>
          <a:xfrm>
            <a:off x="251520" y="1916832"/>
            <a:ext cx="2448272" cy="4320480"/>
          </a:xfrm>
          <a:prstGeom prst="rect">
            <a:avLst/>
          </a:prstGeom>
        </p:spPr>
      </p:pic>
    </p:spTree>
    <p:extLst>
      <p:ext uri="{BB962C8B-B14F-4D97-AF65-F5344CB8AC3E}">
        <p14:creationId xmlns:p14="http://schemas.microsoft.com/office/powerpoint/2010/main" val="3759928409"/>
      </p:ext>
    </p:extLst>
  </p:cSld>
  <p:clrMapOvr>
    <a:masterClrMapping/>
  </p:clrMapOvr>
  <p:transition spd="med" advClick="0" advTm="8000">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TEMEL DESEN DERSİ </a:t>
            </a:r>
            <a:br>
              <a:rPr lang="tr-TR" dirty="0"/>
            </a:br>
            <a:endParaRPr lang="tr-TR" dirty="0"/>
          </a:p>
        </p:txBody>
      </p:sp>
      <p:sp>
        <p:nvSpPr>
          <p:cNvPr id="3" name="Metin Yer Tutucusu 2"/>
          <p:cNvSpPr>
            <a:spLocks noGrp="1"/>
          </p:cNvSpPr>
          <p:nvPr>
            <p:ph type="body" sz="half" idx="1"/>
          </p:nvPr>
        </p:nvSpPr>
        <p:spPr/>
        <p:txBody>
          <a:bodyPr/>
          <a:lstStyle/>
          <a:p>
            <a:r>
              <a:rPr lang="tr-TR" sz="2800" dirty="0"/>
              <a:t>Bu derste basit geometrik formları ve cansız modelleri inceleyerek </a:t>
            </a:r>
            <a:r>
              <a:rPr lang="tr-TR" sz="2800" dirty="0" err="1"/>
              <a:t>ölçü,oran</a:t>
            </a:r>
            <a:r>
              <a:rPr lang="tr-TR" sz="2800" dirty="0"/>
              <a:t>-orantı ve kompozisyon ilkelerine uygun çizme yeterlilikleri kazandırmak amaçlanmaktadır.</a:t>
            </a:r>
          </a:p>
          <a:p>
            <a:endParaRPr lang="tr-TR" dirty="0"/>
          </a:p>
        </p:txBody>
      </p:sp>
      <p:pic>
        <p:nvPicPr>
          <p:cNvPr id="7" name="İçerik Yer Tutucusu 6"/>
          <p:cNvPicPr>
            <a:picLocks noGrp="1" noChangeAspect="1"/>
          </p:cNvPicPr>
          <p:nvPr>
            <p:ph sz="quarter" idx="3"/>
          </p:nvPr>
        </p:nvPicPr>
        <p:blipFill>
          <a:blip r:embed="rId2">
            <a:extLst>
              <a:ext uri="{28A0092B-C50C-407E-A947-70E740481C1C}">
                <a14:useLocalDpi xmlns:a14="http://schemas.microsoft.com/office/drawing/2010/main" val="0"/>
              </a:ext>
            </a:extLst>
          </a:blip>
          <a:stretch>
            <a:fillRect/>
          </a:stretch>
        </p:blipFill>
        <p:spPr>
          <a:xfrm>
            <a:off x="4788025" y="1268760"/>
            <a:ext cx="3898776" cy="5256584"/>
          </a:xfrm>
          <a:prstGeom prst="rect">
            <a:avLst/>
          </a:prstGeom>
        </p:spPr>
      </p:pic>
    </p:spTree>
    <p:extLst>
      <p:ext uri="{BB962C8B-B14F-4D97-AF65-F5344CB8AC3E}">
        <p14:creationId xmlns:p14="http://schemas.microsoft.com/office/powerpoint/2010/main" val="2122576608"/>
      </p:ext>
    </p:extLst>
  </p:cSld>
  <p:clrMapOvr>
    <a:masterClrMapping/>
  </p:clrMapOvr>
  <p:transition spd="med" advClick="0" advTm="800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TEMEL DESEN DERSİ</a:t>
            </a:r>
          </a:p>
        </p:txBody>
      </p:sp>
      <p:pic>
        <p:nvPicPr>
          <p:cNvPr id="7" name="İçerik Yer Tutucusu 6"/>
          <p:cNvPicPr>
            <a:picLocks noGrp="1" noChangeAspect="1"/>
          </p:cNvPicPr>
          <p:nvPr>
            <p:ph sz="quarter" idx="3"/>
          </p:nvPr>
        </p:nvPicPr>
        <p:blipFill>
          <a:blip r:embed="rId2" cstate="print">
            <a:extLst>
              <a:ext uri="{28A0092B-C50C-407E-A947-70E740481C1C}">
                <a14:useLocalDpi xmlns:a14="http://schemas.microsoft.com/office/drawing/2010/main" val="0"/>
              </a:ext>
            </a:extLst>
          </a:blip>
          <a:stretch>
            <a:fillRect/>
          </a:stretch>
        </p:blipFill>
        <p:spPr>
          <a:xfrm>
            <a:off x="1482924" y="1844514"/>
            <a:ext cx="6473452" cy="4680830"/>
          </a:xfrm>
        </p:spPr>
      </p:pic>
    </p:spTree>
    <p:extLst>
      <p:ext uri="{BB962C8B-B14F-4D97-AF65-F5344CB8AC3E}">
        <p14:creationId xmlns:p14="http://schemas.microsoft.com/office/powerpoint/2010/main" val="2366732850"/>
      </p:ext>
    </p:extLst>
  </p:cSld>
  <p:clrMapOvr>
    <a:masterClrMapping/>
  </p:clrMapOvr>
  <p:transition spd="med" advClick="0" advTm="8000">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br>
              <a:rPr lang="tr-TR" dirty="0"/>
            </a:br>
            <a:r>
              <a:rPr lang="tr-TR" sz="4000" b="1" dirty="0"/>
              <a:t>TASARIM TEKNİK RESMİ DERSİ</a:t>
            </a:r>
            <a:br>
              <a:rPr lang="tr-TR" dirty="0"/>
            </a:br>
            <a:endParaRPr lang="tr-TR" dirty="0"/>
          </a:p>
        </p:txBody>
      </p:sp>
      <p:sp>
        <p:nvSpPr>
          <p:cNvPr id="3" name="Metin Yer Tutucusu 2"/>
          <p:cNvSpPr>
            <a:spLocks noGrp="1"/>
          </p:cNvSpPr>
          <p:nvPr>
            <p:ph type="body" sz="half" idx="1"/>
          </p:nvPr>
        </p:nvSpPr>
        <p:spPr>
          <a:xfrm>
            <a:off x="457200" y="1600200"/>
            <a:ext cx="8147248" cy="4525963"/>
          </a:xfrm>
        </p:spPr>
        <p:txBody>
          <a:bodyPr/>
          <a:lstStyle/>
          <a:p>
            <a:r>
              <a:rPr lang="tr-TR" dirty="0"/>
              <a:t>TS EN ISO standartlarına ve teknik resim kurallarına uygun şekilde geometrik çizimler yapma, görünüş çıkarma, ölçülendirme, yüzey işleme işaretlerini resim üzerine aktarma, kroki, perspektif, yapım resimleri ve bilgisayarda perspektif çizimi ile ilgili bilgi ve becerilerin kazandırılması amaçlanmaktadır.</a:t>
            </a:r>
          </a:p>
          <a:p>
            <a:endParaRPr lang="tr-TR" dirty="0"/>
          </a:p>
        </p:txBody>
      </p:sp>
    </p:spTree>
    <p:extLst>
      <p:ext uri="{BB962C8B-B14F-4D97-AF65-F5344CB8AC3E}">
        <p14:creationId xmlns:p14="http://schemas.microsoft.com/office/powerpoint/2010/main" val="3720674376"/>
      </p:ext>
    </p:extLst>
  </p:cSld>
  <p:clrMapOvr>
    <a:masterClrMapping/>
  </p:clrMapOvr>
  <p:transition spd="med" advClick="0" advTm="8000">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dirty="0"/>
              <a:t>TASARIM TEKNİK RESMİ DERSİ</a:t>
            </a:r>
            <a:endParaRPr lang="tr-TR" sz="4000" dirty="0"/>
          </a:p>
        </p:txBody>
      </p:sp>
      <p:pic>
        <p:nvPicPr>
          <p:cNvPr id="6" name="İçerik Yer Tutucusu 5"/>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t="50719" r="27952"/>
          <a:stretch/>
        </p:blipFill>
        <p:spPr>
          <a:xfrm>
            <a:off x="457200" y="1988840"/>
            <a:ext cx="3754760" cy="2592288"/>
          </a:xfr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t="18242" r="32532" b="48412"/>
          <a:stretch/>
        </p:blipFill>
        <p:spPr>
          <a:xfrm>
            <a:off x="1002432" y="4676549"/>
            <a:ext cx="2664296" cy="1853657"/>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556792"/>
            <a:ext cx="4114800" cy="5112568"/>
          </a:xfrm>
          <a:prstGeom prst="rect">
            <a:avLst/>
          </a:prstGeom>
        </p:spPr>
      </p:pic>
    </p:spTree>
    <p:extLst>
      <p:ext uri="{BB962C8B-B14F-4D97-AF65-F5344CB8AC3E}">
        <p14:creationId xmlns:p14="http://schemas.microsoft.com/office/powerpoint/2010/main" val="3527543551"/>
      </p:ext>
    </p:extLst>
  </p:cSld>
  <p:clrMapOvr>
    <a:masterClrMapping/>
  </p:clrMapOvr>
  <p:transition spd="med" advClick="0" advTm="8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MODEL VE PROTOTİP DERSİ</a:t>
            </a:r>
            <a:endParaRPr lang="tr-TR" dirty="0"/>
          </a:p>
        </p:txBody>
      </p:sp>
      <p:sp>
        <p:nvSpPr>
          <p:cNvPr id="3" name="Metin Yer Tutucusu 2"/>
          <p:cNvSpPr>
            <a:spLocks noGrp="1"/>
          </p:cNvSpPr>
          <p:nvPr>
            <p:ph type="body" sz="half" idx="1"/>
          </p:nvPr>
        </p:nvSpPr>
        <p:spPr>
          <a:xfrm>
            <a:off x="457200" y="1600200"/>
            <a:ext cx="8435280" cy="4525963"/>
          </a:xfrm>
        </p:spPr>
        <p:txBody>
          <a:bodyPr/>
          <a:lstStyle/>
          <a:p>
            <a:r>
              <a:rPr lang="tr-TR" sz="2500" dirty="0"/>
              <a:t>Malzeme seçimi, talaşlı, </a:t>
            </a:r>
            <a:r>
              <a:rPr lang="tr-TR" sz="2500" dirty="0" err="1"/>
              <a:t>talaşsız</a:t>
            </a:r>
            <a:r>
              <a:rPr lang="tr-TR" sz="2500" dirty="0"/>
              <a:t> üretim yöntemleri, sökülebilir birleştirme süreci, sökülemeyen birleştirme işlemleri;  ahşap, kâğıt, plastik, </a:t>
            </a:r>
            <a:r>
              <a:rPr lang="tr-TR" sz="2500" dirty="0" err="1"/>
              <a:t>kompozit</a:t>
            </a:r>
            <a:r>
              <a:rPr lang="tr-TR" sz="2500" dirty="0"/>
              <a:t> model, hızlı </a:t>
            </a:r>
            <a:r>
              <a:rPr lang="tr-TR" sz="2500" dirty="0" err="1"/>
              <a:t>prototipleme</a:t>
            </a:r>
            <a:r>
              <a:rPr lang="tr-TR" sz="2500" dirty="0"/>
              <a:t> ve üst yüzey işlemleri ile ilgili bilgi ve becerilerin kazandırılması amaçlanmaktadır.</a:t>
            </a:r>
          </a:p>
          <a:p>
            <a:endParaRPr lang="tr-TR" dirty="0"/>
          </a:p>
        </p:txBody>
      </p:sp>
      <p:pic>
        <p:nvPicPr>
          <p:cNvPr id="6" name="İçerik Yer Tutucusu 5"/>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23528" y="3810441"/>
            <a:ext cx="1604760" cy="1443631"/>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b="15350"/>
          <a:stretch/>
        </p:blipFill>
        <p:spPr>
          <a:xfrm>
            <a:off x="2061960" y="3831428"/>
            <a:ext cx="4153459" cy="263691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45961" y="4403668"/>
            <a:ext cx="2267744" cy="1700808"/>
          </a:xfrm>
          <a:prstGeom prst="rect">
            <a:avLst/>
          </a:prstGeom>
        </p:spPr>
      </p:pic>
    </p:spTree>
    <p:extLst>
      <p:ext uri="{BB962C8B-B14F-4D97-AF65-F5344CB8AC3E}">
        <p14:creationId xmlns:p14="http://schemas.microsoft.com/office/powerpoint/2010/main" val="2687834444"/>
      </p:ext>
    </p:extLst>
  </p:cSld>
  <p:clrMapOvr>
    <a:masterClrMapping/>
  </p:clrMapOvr>
  <p:transition spd="med" advClick="0" advTm="8000">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MODEL VE PROTOTİP DERSİ</a:t>
            </a:r>
            <a:endParaRPr lang="tr-TR" dirty="0"/>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37400" r="22438" b="4132"/>
          <a:stretch/>
        </p:blipFill>
        <p:spPr>
          <a:xfrm>
            <a:off x="323528" y="1772816"/>
            <a:ext cx="3672408" cy="5013176"/>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20863" r="24801" b="44654"/>
          <a:stretch/>
        </p:blipFill>
        <p:spPr>
          <a:xfrm>
            <a:off x="4139952" y="1772816"/>
            <a:ext cx="3240361" cy="2376264"/>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32150" r="5000" b="21651"/>
          <a:stretch/>
        </p:blipFill>
        <p:spPr>
          <a:xfrm>
            <a:off x="4283968" y="4534429"/>
            <a:ext cx="4104456" cy="1512168"/>
          </a:xfrm>
          <a:prstGeom prst="rect">
            <a:avLst/>
          </a:prstGeom>
        </p:spPr>
      </p:pic>
    </p:spTree>
    <p:extLst>
      <p:ext uri="{BB962C8B-B14F-4D97-AF65-F5344CB8AC3E}">
        <p14:creationId xmlns:p14="http://schemas.microsoft.com/office/powerpoint/2010/main" val="2144485419"/>
      </p:ext>
    </p:extLst>
  </p:cSld>
  <p:clrMapOvr>
    <a:masterClrMapping/>
  </p:clrMapOvr>
  <p:transition spd="med" advClick="0" advTm="8000">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MODEL VE PROTOTİP DERSİ</a:t>
            </a:r>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38188" t="42650" r="40303" b="15334"/>
          <a:stretch/>
        </p:blipFill>
        <p:spPr>
          <a:xfrm>
            <a:off x="6012160" y="1772815"/>
            <a:ext cx="2674640" cy="3243251"/>
          </a:xfrm>
          <a:prstGeom prst="rect">
            <a:avLst/>
          </a:prstGeom>
        </p:spPr>
      </p:pic>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3538" t="23751" r="5000" b="10100"/>
          <a:stretch/>
        </p:blipFill>
        <p:spPr>
          <a:xfrm>
            <a:off x="5931232" y="5157192"/>
            <a:ext cx="2827576" cy="1533767"/>
          </a:xfrm>
          <a:prstGeom prst="rect">
            <a:avLst/>
          </a:prstGeom>
        </p:spPr>
      </p:pic>
      <p:pic>
        <p:nvPicPr>
          <p:cNvPr id="9" name="İçerik Yer Tutucusu 5"/>
          <p:cNvPicPr>
            <a:picLocks noGrp="1" noChangeAspect="1"/>
          </p:cNvPicPr>
          <p:nvPr>
            <p:ph sz="quarter" idx="2"/>
          </p:nvPr>
        </p:nvPicPr>
        <p:blipFill rotWithShape="1">
          <a:blip r:embed="rId4">
            <a:extLst>
              <a:ext uri="{28A0092B-C50C-407E-A947-70E740481C1C}">
                <a14:useLocalDpi xmlns:a14="http://schemas.microsoft.com/office/drawing/2010/main" val="0"/>
              </a:ext>
            </a:extLst>
          </a:blip>
          <a:srcRect l="16309" t="26347" r="20613" b="-45386"/>
          <a:stretch/>
        </p:blipFill>
        <p:spPr>
          <a:xfrm>
            <a:off x="67843" y="1988840"/>
            <a:ext cx="5570431" cy="7165975"/>
          </a:xfrm>
        </p:spPr>
      </p:pic>
    </p:spTree>
    <p:extLst>
      <p:ext uri="{BB962C8B-B14F-4D97-AF65-F5344CB8AC3E}">
        <p14:creationId xmlns:p14="http://schemas.microsoft.com/office/powerpoint/2010/main" val="4207000406"/>
      </p:ext>
    </p:extLst>
  </p:cSld>
  <p:clrMapOvr>
    <a:masterClrMapping/>
  </p:clrMapOvr>
  <p:transition spd="med" advClick="0" advTm="8000">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MODEL VE PROTOTİP DERSİ</a:t>
            </a:r>
            <a:br>
              <a:rPr lang="tr-TR" dirty="0"/>
            </a:b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20888"/>
            <a:ext cx="2376264" cy="417646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2420888"/>
            <a:ext cx="2304256" cy="4176464"/>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2420888"/>
            <a:ext cx="2857500" cy="4176464"/>
          </a:xfrm>
          <a:prstGeom prst="rect">
            <a:avLst/>
          </a:prstGeom>
        </p:spPr>
      </p:pic>
    </p:spTree>
    <p:extLst>
      <p:ext uri="{BB962C8B-B14F-4D97-AF65-F5344CB8AC3E}">
        <p14:creationId xmlns:p14="http://schemas.microsoft.com/office/powerpoint/2010/main" val="2466471206"/>
      </p:ext>
    </p:extLst>
  </p:cSld>
  <p:clrMapOvr>
    <a:masterClrMapping/>
  </p:clrMapOvr>
  <p:transition spd="med" advClick="0" advTm="8000">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500" b="1" dirty="0"/>
              <a:t>KATI MODELLEME VE ANİMASYON</a:t>
            </a:r>
            <a:br>
              <a:rPr lang="tr-TR" dirty="0"/>
            </a:br>
            <a:endParaRPr lang="tr-TR" dirty="0"/>
          </a:p>
        </p:txBody>
      </p:sp>
      <p:sp>
        <p:nvSpPr>
          <p:cNvPr id="3" name="Metin Yer Tutucusu 2"/>
          <p:cNvSpPr>
            <a:spLocks noGrp="1"/>
          </p:cNvSpPr>
          <p:nvPr>
            <p:ph type="body" sz="half" idx="1"/>
          </p:nvPr>
        </p:nvSpPr>
        <p:spPr>
          <a:xfrm>
            <a:off x="457200" y="2060848"/>
            <a:ext cx="4690864" cy="4536504"/>
          </a:xfrm>
        </p:spPr>
        <p:txBody>
          <a:bodyPr/>
          <a:lstStyle/>
          <a:p>
            <a:r>
              <a:rPr lang="tr-TR" sz="2800" dirty="0"/>
              <a:t>İki boyutlu çizimlerden katı modeller oluşturma, katı modelleri birleştirerek montaj modeller oluşturma, oluşturulan montajlara hareket verme ve animasyon uygulamaları yapma ile ilgili bilgi ve becerilerin kazandırılması amaçlanmaktadır.</a:t>
            </a:r>
          </a:p>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844824"/>
            <a:ext cx="2571750" cy="4392488"/>
          </a:xfrm>
          <a:prstGeom prst="rect">
            <a:avLst/>
          </a:prstGeom>
        </p:spPr>
      </p:pic>
    </p:spTree>
    <p:extLst>
      <p:ext uri="{BB962C8B-B14F-4D97-AF65-F5344CB8AC3E}">
        <p14:creationId xmlns:p14="http://schemas.microsoft.com/office/powerpoint/2010/main" val="3492609545"/>
      </p:ext>
    </p:extLst>
  </p:cSld>
  <p:clrMapOvr>
    <a:masterClrMapping/>
  </p:clrMapOvr>
  <p:transition spd="med" advClick="0" advTm="8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950732" cy="523220"/>
          </a:xfrm>
          <a:prstGeom prst="rect">
            <a:avLst/>
          </a:prstGeom>
          <a:noFill/>
        </p:spPr>
        <p:txBody>
          <a:bodyPr wrap="none" rtlCol="0">
            <a:spAutoFit/>
          </a:bodyPr>
          <a:lstStyle/>
          <a:p>
            <a:r>
              <a:rPr lang="tr-TR" sz="2800" b="1" dirty="0">
                <a:solidFill>
                  <a:schemeClr val="bg1"/>
                </a:solidFill>
              </a:rPr>
              <a:t>TASARIM TEKNOLOJİLERİ ALANI</a:t>
            </a:r>
          </a:p>
        </p:txBody>
      </p:sp>
      <p:pic>
        <p:nvPicPr>
          <p:cNvPr id="9" name="Resim 8" descr="C:\Users\win7\Desktop\FATİH 2015 2016\okul_logo_v2-2014_300dp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4" name="Dikdörtgen 3"/>
          <p:cNvSpPr/>
          <p:nvPr/>
        </p:nvSpPr>
        <p:spPr>
          <a:xfrm>
            <a:off x="539552" y="2708920"/>
            <a:ext cx="8136904" cy="2751522"/>
          </a:xfrm>
          <a:prstGeom prst="rect">
            <a:avLst/>
          </a:prstGeom>
        </p:spPr>
        <p:txBody>
          <a:bodyPr wrap="square">
            <a:spAutoFit/>
          </a:bodyPr>
          <a:lstStyle/>
          <a:p>
            <a:pPr>
              <a:lnSpc>
                <a:spcPct val="80000"/>
              </a:lnSpc>
              <a:buFontTx/>
              <a:buNone/>
              <a:defRPr/>
            </a:pPr>
            <a:r>
              <a:rPr lang="tr-TR" dirty="0"/>
              <a:t>Alan/bölüm/meslek seçiminin insan hayatındaki öneminin farkında mısınız?</a:t>
            </a:r>
            <a:br>
              <a:rPr lang="tr-TR" dirty="0"/>
            </a:br>
            <a:r>
              <a:rPr lang="tr-TR" dirty="0"/>
              <a:t>Şu </a:t>
            </a:r>
            <a:r>
              <a:rPr lang="tr-TR" dirty="0" err="1"/>
              <a:t>çin</a:t>
            </a:r>
            <a:r>
              <a:rPr lang="tr-TR" dirty="0"/>
              <a:t> atasözünü hiç duydunuz mu? </a:t>
            </a:r>
            <a:br>
              <a:rPr lang="tr-TR" dirty="0"/>
            </a:br>
            <a:endParaRPr lang="tr-TR" dirty="0"/>
          </a:p>
          <a:p>
            <a:pPr>
              <a:lnSpc>
                <a:spcPct val="80000"/>
              </a:lnSpc>
              <a:buFontTx/>
              <a:buNone/>
              <a:defRPr/>
            </a:pPr>
            <a:r>
              <a:rPr lang="tr-TR" b="1" dirty="0"/>
              <a:t>  “1 SAAT MUTLU OLMAK İSTİYORSAN, GİT UYU, </a:t>
            </a:r>
            <a:br>
              <a:rPr lang="tr-TR" dirty="0"/>
            </a:br>
            <a:r>
              <a:rPr lang="tr-TR" b="1" dirty="0"/>
              <a:t>1 GÜN MUTLU OLMAK İSTİYORSAN, SAHİLE GİT BALIK TUT, </a:t>
            </a:r>
            <a:br>
              <a:rPr lang="tr-TR" dirty="0"/>
            </a:br>
            <a:r>
              <a:rPr lang="tr-TR" b="1" dirty="0"/>
              <a:t>1 AY MUTLU OLMAK İSTİYORSAN, TATİLE ÇIK, </a:t>
            </a:r>
            <a:br>
              <a:rPr lang="tr-TR" dirty="0"/>
            </a:br>
            <a:r>
              <a:rPr lang="tr-TR" b="1" dirty="0"/>
              <a:t>1 YIL MUTLU OLMAK İSTİYORSAN, EVLEN, </a:t>
            </a:r>
            <a:br>
              <a:rPr lang="tr-TR" dirty="0"/>
            </a:br>
            <a:r>
              <a:rPr lang="tr-TR" b="1" dirty="0"/>
              <a:t>ÖMÜR BOYU MUTLU OLMAK İSTİYORSAN, SEVDİĞİN BİR İŞTE ÇALIŞ”</a:t>
            </a:r>
            <a:br>
              <a:rPr lang="tr-TR" dirty="0"/>
            </a:br>
            <a:r>
              <a:rPr lang="tr-TR" dirty="0"/>
              <a:t>Ya bunu duydunuz mu?</a:t>
            </a:r>
            <a:br>
              <a:rPr lang="tr-TR" dirty="0"/>
            </a:br>
            <a:br>
              <a:rPr lang="tr-TR" dirty="0"/>
            </a:br>
            <a:r>
              <a:rPr lang="tr-TR" dirty="0"/>
              <a:t>"</a:t>
            </a:r>
            <a:r>
              <a:rPr lang="tr-TR" b="1" dirty="0"/>
              <a:t>SEVDİĞİNİZ İŞİ SEÇİN VE HAYATINIZ BOYUNCA BİR GÜN BİLE ÇALIŞMAYIN.” </a:t>
            </a:r>
            <a:r>
              <a:rPr lang="tr-TR" dirty="0"/>
              <a:t>KONFÜÇYÜS</a:t>
            </a:r>
          </a:p>
        </p:txBody>
      </p:sp>
    </p:spTree>
    <p:extLst>
      <p:ext uri="{BB962C8B-B14F-4D97-AF65-F5344CB8AC3E}">
        <p14:creationId xmlns:p14="http://schemas.microsoft.com/office/powerpoint/2010/main" val="2895969375"/>
      </p:ext>
    </p:extLst>
  </p:cSld>
  <p:clrMapOvr>
    <a:masterClrMapping/>
  </p:clrMapOvr>
  <p:transition spd="med" advClick="0" advTm="800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500" b="1" dirty="0"/>
              <a:t>KATI MODELLEME VE ANİMASYON</a:t>
            </a:r>
            <a:endParaRPr lang="tr-TR" sz="3500" dirty="0"/>
          </a:p>
        </p:txBody>
      </p:sp>
      <p:pic>
        <p:nvPicPr>
          <p:cNvPr id="6" name="İçerik Yer Tutucusu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0189" y="1988840"/>
            <a:ext cx="3873739" cy="4869160"/>
          </a:xfrm>
          <a:prstGeom prst="rect">
            <a:avLst/>
          </a:prstGeom>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t="15849" r="11801" b="25279"/>
          <a:stretch/>
        </p:blipFill>
        <p:spPr>
          <a:xfrm>
            <a:off x="4629186" y="1768401"/>
            <a:ext cx="3168352" cy="2304256"/>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423420"/>
            <a:ext cx="3219822" cy="2231761"/>
          </a:xfrm>
          <a:prstGeom prst="rect">
            <a:avLst/>
          </a:prstGeom>
        </p:spPr>
      </p:pic>
    </p:spTree>
    <p:extLst>
      <p:ext uri="{BB962C8B-B14F-4D97-AF65-F5344CB8AC3E}">
        <p14:creationId xmlns:p14="http://schemas.microsoft.com/office/powerpoint/2010/main" val="1323405379"/>
      </p:ext>
    </p:extLst>
  </p:cSld>
  <p:clrMapOvr>
    <a:masterClrMapping/>
  </p:clrMapOvr>
  <p:transition spd="med" advClick="0" advTm="8000">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500" b="1" dirty="0"/>
              <a:t>KATI MODELLEME VE ANİMASYON</a:t>
            </a:r>
            <a:endParaRPr lang="tr-TR" sz="3500" dirty="0"/>
          </a:p>
        </p:txBody>
      </p:sp>
      <p:pic>
        <p:nvPicPr>
          <p:cNvPr id="6" name="İçerik Yer Tutucusu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16016" y="1700808"/>
            <a:ext cx="3024336" cy="4392487"/>
          </a:xfrm>
          <a:prstGeom prst="rect">
            <a:avLst/>
          </a:prstGeom>
        </p:spPr>
      </p:pic>
      <p:pic>
        <p:nvPicPr>
          <p:cNvPr id="11" name="İçerik Yer Tutucusu 10"/>
          <p:cNvPicPr>
            <a:picLocks noGrp="1" noChangeAspect="1"/>
          </p:cNvPicPr>
          <p:nvPr>
            <p:ph sz="quarter" idx="3"/>
          </p:nvPr>
        </p:nvPicPr>
        <p:blipFill rotWithShape="1">
          <a:blip r:embed="rId3" cstate="print">
            <a:extLst>
              <a:ext uri="{28A0092B-C50C-407E-A947-70E740481C1C}">
                <a14:useLocalDpi xmlns:a14="http://schemas.microsoft.com/office/drawing/2010/main" val="0"/>
              </a:ext>
            </a:extLst>
          </a:blip>
          <a:srcRect l="49530" t="32664" r="5191" b="37711"/>
          <a:stretch/>
        </p:blipFill>
        <p:spPr>
          <a:xfrm>
            <a:off x="899592" y="1700808"/>
            <a:ext cx="3816424" cy="4248472"/>
          </a:xfrm>
        </p:spPr>
      </p:pic>
    </p:spTree>
    <p:extLst>
      <p:ext uri="{BB962C8B-B14F-4D97-AF65-F5344CB8AC3E}">
        <p14:creationId xmlns:p14="http://schemas.microsoft.com/office/powerpoint/2010/main" val="2144238597"/>
      </p:ext>
    </p:extLst>
  </p:cSld>
  <p:clrMapOvr>
    <a:masterClrMapping/>
  </p:clrMapOvr>
  <p:transition spd="med" advClick="0" advTm="8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br>
              <a:rPr lang="tr-TR" dirty="0"/>
            </a:br>
            <a:r>
              <a:rPr lang="tr-TR" b="1" dirty="0"/>
              <a:t>FOTOĞRAF VE SUNU</a:t>
            </a:r>
            <a:br>
              <a:rPr lang="tr-TR" dirty="0"/>
            </a:br>
            <a:endParaRPr lang="tr-TR" dirty="0"/>
          </a:p>
        </p:txBody>
      </p:sp>
      <p:sp>
        <p:nvSpPr>
          <p:cNvPr id="3" name="Metin Yer Tutucusu 2"/>
          <p:cNvSpPr>
            <a:spLocks noGrp="1"/>
          </p:cNvSpPr>
          <p:nvPr>
            <p:ph type="body" sz="half" idx="1"/>
          </p:nvPr>
        </p:nvSpPr>
        <p:spPr>
          <a:xfrm>
            <a:off x="457200" y="1600200"/>
            <a:ext cx="8363272" cy="4525963"/>
          </a:xfrm>
        </p:spPr>
        <p:txBody>
          <a:bodyPr/>
          <a:lstStyle/>
          <a:p>
            <a:r>
              <a:rPr lang="tr-TR" dirty="0"/>
              <a:t>Çekim ekipmanlarını hazırlayarak temel düzeyde fotoğraf çekme ve çekim sonrası işlemler olan fotoğraf düzenleme, sunu hazırlama, sunum yapma ve </a:t>
            </a:r>
            <a:r>
              <a:rPr lang="tr-TR" dirty="0" err="1"/>
              <a:t>portfolyo</a:t>
            </a:r>
            <a:r>
              <a:rPr lang="tr-TR" dirty="0"/>
              <a:t> hazırlama ile ilgili bilgi ve becerilerin kazandırılması amaçlanmaktadır.</a:t>
            </a:r>
          </a:p>
          <a:p>
            <a:endParaRPr lang="tr-TR" dirty="0"/>
          </a:p>
        </p:txBody>
      </p:sp>
      <p:pic>
        <p:nvPicPr>
          <p:cNvPr id="6" name="İçerik Yer Tutucusu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043608" y="4671138"/>
            <a:ext cx="3096344" cy="1916832"/>
          </a:xfr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653136"/>
            <a:ext cx="2579779" cy="1934834"/>
          </a:xfrm>
          <a:prstGeom prst="rect">
            <a:avLst/>
          </a:prstGeom>
        </p:spPr>
      </p:pic>
    </p:spTree>
    <p:extLst>
      <p:ext uri="{BB962C8B-B14F-4D97-AF65-F5344CB8AC3E}">
        <p14:creationId xmlns:p14="http://schemas.microsoft.com/office/powerpoint/2010/main" val="728617239"/>
      </p:ext>
    </p:extLst>
  </p:cSld>
  <p:clrMapOvr>
    <a:masterClrMapping/>
  </p:clrMapOvr>
  <p:transition spd="med" advClick="0" advTm="8000">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500" b="1" dirty="0"/>
              <a:t>TARAMA VE SAYISALLAŞTIRMA</a:t>
            </a:r>
            <a:br>
              <a:rPr lang="tr-TR" dirty="0"/>
            </a:br>
            <a:endParaRPr lang="tr-TR" dirty="0"/>
          </a:p>
        </p:txBody>
      </p:sp>
      <p:sp>
        <p:nvSpPr>
          <p:cNvPr id="3" name="Metin Yer Tutucusu 2"/>
          <p:cNvSpPr>
            <a:spLocks noGrp="1"/>
          </p:cNvSpPr>
          <p:nvPr>
            <p:ph type="body" sz="half" idx="1"/>
          </p:nvPr>
        </p:nvSpPr>
        <p:spPr>
          <a:xfrm>
            <a:off x="457200" y="1600200"/>
            <a:ext cx="8229600" cy="4525963"/>
          </a:xfrm>
        </p:spPr>
        <p:txBody>
          <a:bodyPr/>
          <a:lstStyle/>
          <a:p>
            <a:r>
              <a:rPr lang="tr-TR" dirty="0"/>
              <a:t>Tarama sistemini kurma ve ölçüm ayarlarını yapma, ürünü tarayıp verileri birleştirme, koordinat düzlemleri üzerinde yüzeyi düzenleme ve yüzeyden oluşturulan katıyı şekillendirme ile ilgili bilgi ve becerilerin kazandırılması amaçlanmaktadır.</a:t>
            </a:r>
          </a:p>
          <a:p>
            <a:endParaRPr lang="tr-TR" dirty="0"/>
          </a:p>
        </p:txBody>
      </p:sp>
    </p:spTree>
    <p:extLst>
      <p:ext uri="{BB962C8B-B14F-4D97-AF65-F5344CB8AC3E}">
        <p14:creationId xmlns:p14="http://schemas.microsoft.com/office/powerpoint/2010/main" val="3152157923"/>
      </p:ext>
    </p:extLst>
  </p:cSld>
  <p:clrMapOvr>
    <a:masterClrMapping/>
  </p:clrMapOvr>
  <p:transition spd="med" advClick="0" advTm="8000">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TASARI GEOMETRİ</a:t>
            </a:r>
            <a:br>
              <a:rPr lang="tr-TR" dirty="0"/>
            </a:br>
            <a:endParaRPr lang="tr-TR" dirty="0"/>
          </a:p>
        </p:txBody>
      </p:sp>
      <p:sp>
        <p:nvSpPr>
          <p:cNvPr id="3" name="Metin Yer Tutucusu 2"/>
          <p:cNvSpPr>
            <a:spLocks noGrp="1"/>
          </p:cNvSpPr>
          <p:nvPr>
            <p:ph type="body" sz="half" idx="1"/>
          </p:nvPr>
        </p:nvSpPr>
        <p:spPr>
          <a:xfrm>
            <a:off x="457200" y="2204865"/>
            <a:ext cx="8363272" cy="2808312"/>
          </a:xfrm>
        </p:spPr>
        <p:txBody>
          <a:bodyPr/>
          <a:lstStyle/>
          <a:p>
            <a:r>
              <a:rPr lang="tr-TR" dirty="0"/>
              <a:t>Makine parçaları üzerinde karşılaşabileceği </a:t>
            </a:r>
            <a:r>
              <a:rPr lang="tr-TR" dirty="0" err="1"/>
              <a:t>izdüşüm</a:t>
            </a:r>
            <a:r>
              <a:rPr lang="tr-TR" dirty="0"/>
              <a:t>, ara kesit ve açınımların çizimi ile ilgili bilgi ve becerilerin kazandırılması amaçlanmaktadır.</a:t>
            </a:r>
          </a:p>
          <a:p>
            <a:endParaRPr lang="tr-TR" dirty="0"/>
          </a:p>
        </p:txBody>
      </p:sp>
    </p:spTree>
    <p:extLst>
      <p:ext uri="{BB962C8B-B14F-4D97-AF65-F5344CB8AC3E}">
        <p14:creationId xmlns:p14="http://schemas.microsoft.com/office/powerpoint/2010/main" val="2355253742"/>
      </p:ext>
    </p:extLst>
  </p:cSld>
  <p:clrMapOvr>
    <a:masterClrMapping/>
  </p:clrMapOvr>
  <p:transition spd="med" advClick="0" advTm="8000">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0" y="116632"/>
            <a:ext cx="8826152" cy="1143000"/>
          </a:xfrm>
        </p:spPr>
        <p:txBody>
          <a:bodyPr/>
          <a:lstStyle/>
          <a:p>
            <a:r>
              <a:rPr lang="tr-TR" sz="4000" b="1" dirty="0"/>
              <a:t>TASARIM TEKNOLOJİLERİ ALANI</a:t>
            </a:r>
            <a:endParaRPr lang="tr-TR" sz="4000" dirty="0"/>
          </a:p>
        </p:txBody>
      </p:sp>
      <p:sp>
        <p:nvSpPr>
          <p:cNvPr id="6" name="Dikdörtgen 5"/>
          <p:cNvSpPr/>
          <p:nvPr/>
        </p:nvSpPr>
        <p:spPr>
          <a:xfrm>
            <a:off x="457200" y="2413338"/>
            <a:ext cx="8363272" cy="1200329"/>
          </a:xfrm>
          <a:prstGeom prst="rect">
            <a:avLst/>
          </a:prstGeom>
        </p:spPr>
        <p:txBody>
          <a:bodyPr wrap="square">
            <a:spAutoFit/>
          </a:bodyPr>
          <a:lstStyle/>
          <a:p>
            <a:pPr>
              <a:spcAft>
                <a:spcPts val="0"/>
              </a:spcAft>
            </a:pPr>
            <a:r>
              <a:rPr lang="tr-TR" b="1" spc="40" dirty="0">
                <a:solidFill>
                  <a:srgbClr val="3C763D"/>
                </a:solidFill>
                <a:latin typeface="Palatino Linotype" panose="02040502050505030304" pitchFamily="18" charset="0"/>
                <a:ea typeface="Times New Roman" panose="02020603050405020304" pitchFamily="18" charset="0"/>
                <a:cs typeface="Helvetica" panose="020B0604020202020204" pitchFamily="34" charset="0"/>
              </a:rPr>
              <a:t>EĞİTİM VE KARİYER İMKÂNLARI</a:t>
            </a:r>
            <a:endParaRPr lang="tr-TR" b="1" dirty="0">
              <a:latin typeface="Times New Roman" panose="02020603050405020304" pitchFamily="18" charset="0"/>
              <a:ea typeface="Times New Roman" panose="02020603050405020304" pitchFamily="18" charset="0"/>
            </a:endParaRPr>
          </a:p>
          <a:p>
            <a:pPr indent="285750" algn="just">
              <a:spcAft>
                <a:spcPts val="0"/>
              </a:spcAft>
            </a:pPr>
            <a:r>
              <a:rPr lang="tr-TR" spc="40" dirty="0">
                <a:solidFill>
                  <a:srgbClr val="000000"/>
                </a:solidFill>
                <a:latin typeface="Palatino Linotype" panose="02040502050505030304" pitchFamily="18" charset="0"/>
                <a:ea typeface="Times New Roman" panose="02020603050405020304" pitchFamily="18" charset="0"/>
                <a:cs typeface="Helvetica" panose="020B0604020202020204" pitchFamily="34" charset="0"/>
              </a:rPr>
              <a:t>Meslek lisesinden sonra “Yükseköğretim Kurumları Sınavında” (YKS) başarılı olanlar lisans programlarına ya da meslek yüksekokullarının ilgili bölümlerine ek puanları ile yerleşebileceklerdir.</a:t>
            </a:r>
            <a:endParaRPr lang="tr-TR" dirty="0">
              <a:latin typeface="Times New Roman" panose="02020603050405020304" pitchFamily="18" charset="0"/>
              <a:ea typeface="Times New Roman" panose="02020603050405020304" pitchFamily="18" charset="0"/>
            </a:endParaRPr>
          </a:p>
        </p:txBody>
      </p:sp>
      <p:pic>
        <p:nvPicPr>
          <p:cNvPr id="8" name="Resim 7"/>
          <p:cNvPicPr>
            <a:picLocks noChangeAspect="1"/>
          </p:cNvPicPr>
          <p:nvPr/>
        </p:nvPicPr>
        <p:blipFill>
          <a:blip r:embed="rId2"/>
          <a:stretch>
            <a:fillRect/>
          </a:stretch>
        </p:blipFill>
        <p:spPr>
          <a:xfrm>
            <a:off x="107504" y="3755853"/>
            <a:ext cx="6187976" cy="853514"/>
          </a:xfrm>
          <a:prstGeom prst="rect">
            <a:avLst/>
          </a:prstGeom>
        </p:spPr>
      </p:pic>
      <p:pic>
        <p:nvPicPr>
          <p:cNvPr id="9" name="Resim 8"/>
          <p:cNvPicPr>
            <a:picLocks noChangeAspect="1"/>
          </p:cNvPicPr>
          <p:nvPr/>
        </p:nvPicPr>
        <p:blipFill>
          <a:blip r:embed="rId3"/>
          <a:stretch>
            <a:fillRect/>
          </a:stretch>
        </p:blipFill>
        <p:spPr>
          <a:xfrm>
            <a:off x="1403648" y="4640411"/>
            <a:ext cx="3672408" cy="853514"/>
          </a:xfrm>
          <a:prstGeom prst="rect">
            <a:avLst/>
          </a:prstGeom>
        </p:spPr>
      </p:pic>
    </p:spTree>
    <p:extLst>
      <p:ext uri="{BB962C8B-B14F-4D97-AF65-F5344CB8AC3E}">
        <p14:creationId xmlns:p14="http://schemas.microsoft.com/office/powerpoint/2010/main" val="3101133125"/>
      </p:ext>
    </p:extLst>
  </p:cSld>
  <p:clrMapOvr>
    <a:masterClrMapping/>
  </p:clrMapOvr>
  <p:transition spd="med" advClick="0" advTm="800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32656"/>
            <a:ext cx="9036496" cy="648072"/>
          </a:xfrm>
        </p:spPr>
        <p:txBody>
          <a:bodyPr/>
          <a:lstStyle/>
          <a:p>
            <a:r>
              <a:rPr lang="tr-TR" sz="4000" b="1" dirty="0"/>
              <a:t>TASARIM TEKNOLOJİLERİ ALANI</a:t>
            </a:r>
            <a:endParaRPr lang="tr-TR" sz="4000" dirty="0"/>
          </a:p>
        </p:txBody>
      </p:sp>
      <p:sp>
        <p:nvSpPr>
          <p:cNvPr id="3" name="Metin Yer Tutucusu 2"/>
          <p:cNvSpPr>
            <a:spLocks noGrp="1"/>
          </p:cNvSpPr>
          <p:nvPr>
            <p:ph type="body" sz="half" idx="1"/>
          </p:nvPr>
        </p:nvSpPr>
        <p:spPr>
          <a:xfrm>
            <a:off x="457200" y="1600200"/>
            <a:ext cx="8363272" cy="4525963"/>
          </a:xfrm>
        </p:spPr>
        <p:txBody>
          <a:bodyPr/>
          <a:lstStyle/>
          <a:p>
            <a:r>
              <a:rPr lang="tr-TR" b="1" spc="40" dirty="0">
                <a:solidFill>
                  <a:srgbClr val="3C763D"/>
                </a:solidFill>
                <a:latin typeface="Palatino Linotype" panose="02040502050505030304" pitchFamily="18" charset="0"/>
                <a:ea typeface="Times New Roman" panose="02020603050405020304" pitchFamily="18" charset="0"/>
                <a:cs typeface="Helvetica" panose="020B0604020202020204" pitchFamily="34" charset="0"/>
              </a:rPr>
              <a:t>EĞİTİM VE KARİYER İMKÂNLARI</a:t>
            </a:r>
            <a:endParaRPr lang="tr-TR" b="1" dirty="0">
              <a:latin typeface="Times New Roman" panose="02020603050405020304" pitchFamily="18" charset="0"/>
              <a:ea typeface="Times New Roman" panose="02020603050405020304" pitchFamily="18" charset="0"/>
            </a:endParaRPr>
          </a:p>
          <a:p>
            <a:pPr lvl="0"/>
            <a:endParaRPr lang="tr-TR" dirty="0">
              <a:solidFill>
                <a:srgbClr val="FF0000"/>
              </a:solidFill>
            </a:endParaRPr>
          </a:p>
        </p:txBody>
      </p:sp>
      <p:pic>
        <p:nvPicPr>
          <p:cNvPr id="9" name="Resim 8"/>
          <p:cNvPicPr>
            <a:picLocks noChangeAspect="1"/>
          </p:cNvPicPr>
          <p:nvPr/>
        </p:nvPicPr>
        <p:blipFill>
          <a:blip r:embed="rId2"/>
          <a:stretch>
            <a:fillRect/>
          </a:stretch>
        </p:blipFill>
        <p:spPr>
          <a:xfrm>
            <a:off x="457200" y="2132856"/>
            <a:ext cx="8003232" cy="3897334"/>
          </a:xfrm>
          <a:prstGeom prst="rect">
            <a:avLst/>
          </a:prstGeom>
        </p:spPr>
      </p:pic>
    </p:spTree>
    <p:extLst>
      <p:ext uri="{BB962C8B-B14F-4D97-AF65-F5344CB8AC3E}">
        <p14:creationId xmlns:p14="http://schemas.microsoft.com/office/powerpoint/2010/main" val="2769733017"/>
      </p:ext>
    </p:extLst>
  </p:cSld>
  <p:clrMapOvr>
    <a:masterClrMapping/>
  </p:clrMapOvr>
  <p:transition spd="med" advClick="0" advTm="8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476672"/>
            <a:ext cx="5950732" cy="523220"/>
          </a:xfrm>
          <a:prstGeom prst="rect">
            <a:avLst/>
          </a:prstGeom>
          <a:noFill/>
        </p:spPr>
        <p:txBody>
          <a:bodyPr wrap="none" rtlCol="0">
            <a:spAutoFit/>
          </a:bodyPr>
          <a:lstStyle/>
          <a:p>
            <a:r>
              <a:rPr lang="tr-TR" sz="2800" b="1" dirty="0">
                <a:solidFill>
                  <a:schemeClr val="bg1"/>
                </a:solidFill>
              </a:rPr>
              <a:t>TASARIM TEKNOLOJİLERİ ALANI</a:t>
            </a:r>
          </a:p>
        </p:txBody>
      </p:sp>
      <p:pic>
        <p:nvPicPr>
          <p:cNvPr id="9" name="Resim 8" descr="C:\Users\win7\Desktop\FATİH 2015 2016\okul_logo_v2-2014_300dpi.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4407"/>
            <a:ext cx="576064" cy="743817"/>
          </a:xfrm>
          <a:prstGeom prst="rect">
            <a:avLst/>
          </a:prstGeom>
          <a:noFill/>
          <a:ln>
            <a:noFill/>
          </a:ln>
        </p:spPr>
      </p:pic>
      <p:sp>
        <p:nvSpPr>
          <p:cNvPr id="4" name="Rectangle 2"/>
          <p:cNvSpPr>
            <a:spLocks noGrp="1" noChangeArrowheads="1"/>
          </p:cNvSpPr>
          <p:nvPr>
            <p:ph type="title"/>
          </p:nvPr>
        </p:nvSpPr>
        <p:spPr>
          <a:xfrm>
            <a:off x="250825" y="1916832"/>
            <a:ext cx="8569325" cy="1728193"/>
          </a:xfrm>
        </p:spPr>
        <p:txBody>
          <a:bodyPr/>
          <a:lstStyle/>
          <a:p>
            <a:pPr>
              <a:defRPr/>
            </a:pPr>
            <a:r>
              <a:rPr lang="tr-TR" sz="4000" b="1" dirty="0">
                <a:solidFill>
                  <a:srgbClr val="FF0000"/>
                </a:solidFill>
                <a:effectLst>
                  <a:outerShdw blurRad="38100" dist="38100" dir="2700000" algn="tl">
                    <a:srgbClr val="000000">
                      <a:alpha val="43137"/>
                    </a:srgbClr>
                  </a:outerShdw>
                </a:effectLst>
              </a:rPr>
              <a:t>Meslek Seçiminde </a:t>
            </a:r>
            <a:br>
              <a:rPr lang="tr-TR" sz="4000" b="1" dirty="0">
                <a:solidFill>
                  <a:srgbClr val="FF0000"/>
                </a:solidFill>
                <a:effectLst>
                  <a:outerShdw blurRad="38100" dist="38100" dir="2700000" algn="tl">
                    <a:srgbClr val="000000">
                      <a:alpha val="43137"/>
                    </a:srgbClr>
                  </a:outerShdw>
                </a:effectLst>
              </a:rPr>
            </a:br>
            <a:r>
              <a:rPr lang="tr-TR" sz="4000" b="1" dirty="0">
                <a:solidFill>
                  <a:srgbClr val="FF0000"/>
                </a:solidFill>
                <a:effectLst>
                  <a:outerShdw blurRad="38100" dist="38100" dir="2700000" algn="tl">
                    <a:srgbClr val="000000">
                      <a:alpha val="43137"/>
                    </a:srgbClr>
                  </a:outerShdw>
                </a:effectLst>
              </a:rPr>
              <a:t>Yapılan Önemli Yanlışlıklar</a:t>
            </a:r>
          </a:p>
        </p:txBody>
      </p:sp>
      <p:sp>
        <p:nvSpPr>
          <p:cNvPr id="2" name="Dikdörtgen 1"/>
          <p:cNvSpPr/>
          <p:nvPr/>
        </p:nvSpPr>
        <p:spPr>
          <a:xfrm>
            <a:off x="179512" y="3789040"/>
            <a:ext cx="8352928" cy="1865126"/>
          </a:xfrm>
          <a:prstGeom prst="rect">
            <a:avLst/>
          </a:prstGeom>
        </p:spPr>
        <p:txBody>
          <a:bodyPr wrap="square">
            <a:spAutoFit/>
          </a:bodyPr>
          <a:lstStyle/>
          <a:p>
            <a:pPr algn="ctr">
              <a:lnSpc>
                <a:spcPct val="80000"/>
              </a:lnSpc>
              <a:buFontTx/>
              <a:buNone/>
              <a:defRPr/>
            </a:pPr>
            <a:r>
              <a:rPr lang="tr-TR" b="1" dirty="0">
                <a:effectLst>
                  <a:outerShdw blurRad="38100" dist="38100" dir="2700000" algn="tl">
                    <a:srgbClr val="000000">
                      <a:alpha val="43137"/>
                    </a:srgbClr>
                  </a:outerShdw>
                </a:effectLst>
              </a:rPr>
              <a:t>GRUP ARKADAŞLIKLARI, </a:t>
            </a:r>
          </a:p>
          <a:p>
            <a:pPr algn="ctr">
              <a:lnSpc>
                <a:spcPct val="80000"/>
              </a:lnSpc>
              <a:buFontTx/>
              <a:buNone/>
              <a:defRPr/>
            </a:pPr>
            <a:r>
              <a:rPr lang="tr-TR" b="1" dirty="0">
                <a:effectLst>
                  <a:outerShdw blurRad="38100" dist="38100" dir="2700000" algn="tl">
                    <a:srgbClr val="000000">
                      <a:alpha val="43137"/>
                    </a:srgbClr>
                  </a:outerShdw>
                </a:effectLst>
              </a:rPr>
              <a:t>AİLE BİREYLERİNİN </a:t>
            </a:r>
          </a:p>
          <a:p>
            <a:pPr algn="ctr">
              <a:lnSpc>
                <a:spcPct val="80000"/>
              </a:lnSpc>
              <a:buFontTx/>
              <a:buNone/>
              <a:defRPr/>
            </a:pPr>
            <a:r>
              <a:rPr lang="tr-TR" b="1" dirty="0">
                <a:effectLst>
                  <a:outerShdw blurRad="38100" dist="38100" dir="2700000" algn="tl">
                    <a:srgbClr val="000000">
                      <a:alpha val="43137"/>
                    </a:srgbClr>
                  </a:outerShdw>
                </a:effectLst>
              </a:rPr>
              <a:t>YANLIŞ YÖNLENDİRMESİ ve</a:t>
            </a:r>
          </a:p>
          <a:p>
            <a:pPr algn="ctr">
              <a:lnSpc>
                <a:spcPct val="80000"/>
              </a:lnSpc>
              <a:buFontTx/>
              <a:buNone/>
              <a:defRPr/>
            </a:pPr>
            <a:r>
              <a:rPr lang="tr-TR" b="1" dirty="0">
                <a:effectLst>
                  <a:outerShdw blurRad="38100" dist="38100" dir="2700000" algn="tl">
                    <a:srgbClr val="000000">
                      <a:alpha val="43137"/>
                    </a:srgbClr>
                  </a:outerShdw>
                </a:effectLst>
              </a:rPr>
              <a:t>ÇEVRE’NİN etkisinde kalarak </a:t>
            </a:r>
          </a:p>
          <a:p>
            <a:pPr algn="ctr">
              <a:lnSpc>
                <a:spcPct val="80000"/>
              </a:lnSpc>
              <a:buFontTx/>
              <a:buNone/>
              <a:defRPr/>
            </a:pPr>
            <a:endParaRPr lang="tr-TR" b="1" dirty="0">
              <a:effectLst>
                <a:outerShdw blurRad="38100" dist="38100" dir="2700000" algn="tl">
                  <a:srgbClr val="000000">
                    <a:alpha val="43137"/>
                  </a:srgbClr>
                </a:outerShdw>
              </a:effectLst>
            </a:endParaRPr>
          </a:p>
          <a:p>
            <a:pPr algn="ctr">
              <a:lnSpc>
                <a:spcPct val="80000"/>
              </a:lnSpc>
              <a:buFontTx/>
              <a:buNone/>
              <a:defRPr/>
            </a:pPr>
            <a:r>
              <a:rPr lang="tr-TR" b="1" dirty="0">
                <a:effectLst>
                  <a:outerShdw blurRad="38100" dist="38100" dir="2700000" algn="tl">
                    <a:srgbClr val="000000">
                      <a:alpha val="43137"/>
                    </a:srgbClr>
                  </a:outerShdw>
                </a:effectLst>
              </a:rPr>
              <a:t>İLGİ, İSTEK ve YETENEKLERİNE uygun olmayan bir</a:t>
            </a:r>
          </a:p>
          <a:p>
            <a:pPr algn="ctr">
              <a:lnSpc>
                <a:spcPct val="80000"/>
              </a:lnSpc>
              <a:buFontTx/>
              <a:buNone/>
              <a:defRPr/>
            </a:pPr>
            <a:r>
              <a:rPr lang="tr-TR" b="1" dirty="0">
                <a:effectLst>
                  <a:outerShdw blurRad="38100" dist="38100" dir="2700000" algn="tl">
                    <a:srgbClr val="000000">
                      <a:alpha val="43137"/>
                    </a:srgbClr>
                  </a:outerShdw>
                </a:effectLst>
              </a:rPr>
              <a:t>ORTAÖĞRETİM kurumunda BAŞARISIZ OLACAĞI </a:t>
            </a:r>
          </a:p>
          <a:p>
            <a:pPr algn="ctr">
              <a:lnSpc>
                <a:spcPct val="80000"/>
              </a:lnSpc>
              <a:buFontTx/>
              <a:buNone/>
              <a:defRPr/>
            </a:pPr>
            <a:r>
              <a:rPr lang="tr-TR" b="1" dirty="0">
                <a:effectLst>
                  <a:outerShdw blurRad="38100" dist="38100" dir="2700000" algn="tl">
                    <a:srgbClr val="000000">
                      <a:alpha val="43137"/>
                    </a:srgbClr>
                  </a:outerShdw>
                </a:effectLst>
              </a:rPr>
              <a:t>bir ALANI seçerek yanlış Mesleğe yönelebilmektedir</a:t>
            </a:r>
            <a:r>
              <a:rPr lang="tr-TR" b="1" dirty="0"/>
              <a:t>. </a:t>
            </a:r>
          </a:p>
        </p:txBody>
      </p:sp>
    </p:spTree>
    <p:extLst>
      <p:ext uri="{BB962C8B-B14F-4D97-AF65-F5344CB8AC3E}">
        <p14:creationId xmlns:p14="http://schemas.microsoft.com/office/powerpoint/2010/main" val="1633021740"/>
      </p:ext>
    </p:extLst>
  </p:cSld>
  <p:clrMapOvr>
    <a:masterClrMapping/>
  </p:clrMapOvr>
  <p:transition spd="med" advClick="0" advTm="8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a:t>TASARIM TEKNOLOJİLERİ ALANI</a:t>
            </a:r>
            <a:br>
              <a:rPr lang="tr-TR" dirty="0"/>
            </a:br>
            <a:endParaRPr lang="tr-TR" dirty="0"/>
          </a:p>
        </p:txBody>
      </p:sp>
      <p:sp>
        <p:nvSpPr>
          <p:cNvPr id="3" name="Metin Yer Tutucusu 2"/>
          <p:cNvSpPr>
            <a:spLocks noGrp="1"/>
          </p:cNvSpPr>
          <p:nvPr>
            <p:ph type="body" sz="half" idx="1"/>
          </p:nvPr>
        </p:nvSpPr>
        <p:spPr>
          <a:xfrm>
            <a:off x="457200" y="1916832"/>
            <a:ext cx="8229600" cy="4209331"/>
          </a:xfrm>
        </p:spPr>
        <p:txBody>
          <a:bodyPr/>
          <a:lstStyle/>
          <a:p>
            <a:r>
              <a:rPr lang="tr-TR" sz="2800" dirty="0"/>
              <a:t>Bugünün ve yarının mesleği olan Tasarım Teknolojileri Alanı, bakanlığın 2012 de çalışmalarıyla başlayıp ilk İstanbul’da açılmıştır. 2016 yılında da Sakarya ilimizin Adapazarı ilçesinde açılmıştır.</a:t>
            </a:r>
          </a:p>
          <a:p>
            <a:endParaRPr lang="tr-TR" dirty="0"/>
          </a:p>
        </p:txBody>
      </p:sp>
      <p:pic>
        <p:nvPicPr>
          <p:cNvPr id="8" name="Resim 7"/>
          <p:cNvPicPr>
            <a:picLocks noChangeAspect="1"/>
          </p:cNvPicPr>
          <p:nvPr/>
        </p:nvPicPr>
        <p:blipFill>
          <a:blip r:embed="rId2"/>
          <a:stretch>
            <a:fillRect/>
          </a:stretch>
        </p:blipFill>
        <p:spPr>
          <a:xfrm>
            <a:off x="0" y="4077072"/>
            <a:ext cx="8136904" cy="2566718"/>
          </a:xfrm>
          <a:prstGeom prst="rect">
            <a:avLst/>
          </a:prstGeom>
        </p:spPr>
      </p:pic>
    </p:spTree>
    <p:extLst>
      <p:ext uri="{BB962C8B-B14F-4D97-AF65-F5344CB8AC3E}">
        <p14:creationId xmlns:p14="http://schemas.microsoft.com/office/powerpoint/2010/main" val="3388354438"/>
      </p:ext>
    </p:extLst>
  </p:cSld>
  <p:clrMapOvr>
    <a:masterClrMapping/>
  </p:clrMapOvr>
  <p:transition spd="med" advClick="0" advTm="8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half" idx="1"/>
          </p:nvPr>
        </p:nvSpPr>
        <p:spPr>
          <a:xfrm>
            <a:off x="457200" y="2348881"/>
            <a:ext cx="8363272" cy="3240360"/>
          </a:xfrm>
        </p:spPr>
        <p:txBody>
          <a:bodyPr/>
          <a:lstStyle/>
          <a:p>
            <a:r>
              <a:rPr lang="tr-TR" dirty="0"/>
              <a:t>Gelişen dünya endüstrisinde Türkiye’nin de endüstriyel ürünler tasarımında, rekabetçi koşullara ayak uydurabilmesi ve kalifiye eleman yetiştirebilmek amacıyla açılmıştır.</a:t>
            </a:r>
          </a:p>
          <a:p>
            <a:endParaRPr lang="tr-TR" dirty="0"/>
          </a:p>
        </p:txBody>
      </p:sp>
      <p:sp>
        <p:nvSpPr>
          <p:cNvPr id="5" name="Dikdörtgen 4"/>
          <p:cNvSpPr/>
          <p:nvPr/>
        </p:nvSpPr>
        <p:spPr>
          <a:xfrm>
            <a:off x="107505" y="476672"/>
            <a:ext cx="8712968" cy="707886"/>
          </a:xfrm>
          <a:prstGeom prst="rect">
            <a:avLst/>
          </a:prstGeom>
        </p:spPr>
        <p:txBody>
          <a:bodyPr wrap="square">
            <a:spAutoFit/>
          </a:bodyPr>
          <a:lstStyle/>
          <a:p>
            <a:r>
              <a:rPr lang="tr-TR" sz="4000" b="1" dirty="0">
                <a:solidFill>
                  <a:schemeClr val="bg1"/>
                </a:solidFill>
              </a:rPr>
              <a:t>TASARIM TEKNOLOJİLERİ ALANI</a:t>
            </a:r>
          </a:p>
        </p:txBody>
      </p:sp>
    </p:spTree>
    <p:extLst>
      <p:ext uri="{BB962C8B-B14F-4D97-AF65-F5344CB8AC3E}">
        <p14:creationId xmlns:p14="http://schemas.microsoft.com/office/powerpoint/2010/main" val="2335177192"/>
      </p:ext>
    </p:extLst>
  </p:cSld>
  <p:clrMapOvr>
    <a:masterClrMapping/>
  </p:clrMapOvr>
  <p:transition spd="med" advClick="0" advTm="8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67544" y="2790107"/>
            <a:ext cx="8208912" cy="2437206"/>
          </a:xfrm>
          <a:prstGeom prst="rect">
            <a:avLst/>
          </a:prstGeom>
        </p:spPr>
        <p:txBody>
          <a:bodyPr wrap="square">
            <a:spAutoFit/>
          </a:bodyPr>
          <a:lstStyle/>
          <a:p>
            <a:pPr>
              <a:lnSpc>
                <a:spcPct val="107000"/>
              </a:lnSpc>
              <a:spcAft>
                <a:spcPts val="800"/>
              </a:spcAft>
            </a:pPr>
            <a:r>
              <a:rPr lang="tr-TR" dirty="0">
                <a:latin typeface="Calibri" panose="020F0502020204030204" pitchFamily="34" charset="0"/>
                <a:ea typeface="Calibri" panose="020F0502020204030204" pitchFamily="34" charset="0"/>
                <a:cs typeface="Calibri" panose="020F0502020204030204" pitchFamily="34" charset="0"/>
              </a:rPr>
              <a:t>	</a:t>
            </a:r>
            <a:r>
              <a:rPr lang="tr-TR" sz="3600" dirty="0">
                <a:latin typeface="Calibri" panose="020F0502020204030204" pitchFamily="34" charset="0"/>
                <a:ea typeface="Calibri" panose="020F0502020204030204" pitchFamily="34" charset="0"/>
                <a:cs typeface="Calibri" panose="020F0502020204030204" pitchFamily="34" charset="0"/>
              </a:rPr>
              <a:t>Alanımızda verilen dersler ve eğitim içeriği bakımından hem eğlenceli hem de iş piyasasında birçok alanda iş bulma olanağı sunmaktadır.</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ikdörtgen 1"/>
          <p:cNvSpPr/>
          <p:nvPr/>
        </p:nvSpPr>
        <p:spPr>
          <a:xfrm>
            <a:off x="251521" y="548680"/>
            <a:ext cx="8496944" cy="707886"/>
          </a:xfrm>
          <a:prstGeom prst="rect">
            <a:avLst/>
          </a:prstGeom>
        </p:spPr>
        <p:txBody>
          <a:bodyPr wrap="square">
            <a:spAutoFit/>
          </a:bodyPr>
          <a:lstStyle/>
          <a:p>
            <a:r>
              <a:rPr lang="tr-TR" sz="4000" b="1" dirty="0">
                <a:solidFill>
                  <a:schemeClr val="bg1"/>
                </a:solidFill>
              </a:rPr>
              <a:t>TASARIM TEKNOLOJİLERİ ALANI</a:t>
            </a:r>
          </a:p>
        </p:txBody>
      </p:sp>
    </p:spTree>
    <p:extLst>
      <p:ext uri="{BB962C8B-B14F-4D97-AF65-F5344CB8AC3E}">
        <p14:creationId xmlns:p14="http://schemas.microsoft.com/office/powerpoint/2010/main" val="1318504915"/>
      </p:ext>
    </p:extLst>
  </p:cSld>
  <p:clrMapOvr>
    <a:masterClrMapping/>
  </p:clrMapOvr>
  <p:transition spd="med" advClick="0" advTm="8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539552" y="1997839"/>
            <a:ext cx="8496944" cy="3539430"/>
          </a:xfrm>
          <a:prstGeom prst="rect">
            <a:avLst/>
          </a:prstGeom>
        </p:spPr>
        <p:txBody>
          <a:bodyPr wrap="square">
            <a:spAutoFit/>
          </a:bodyPr>
          <a:lstStyle/>
          <a:p>
            <a:r>
              <a:rPr lang="tr-TR" sz="2800" dirty="0">
                <a:solidFill>
                  <a:srgbClr val="000000"/>
                </a:solidFill>
                <a:latin typeface="Baskerville"/>
              </a:rPr>
              <a:t>Tasarım Teknolojileri alanında tüketim pazarına yönelik, seri üretilebilecek her türlü kullanım eşyasının tasarımının yapıldığı otomotiv, elektronik, iletişim, mobilya, beyaz eşya, reklamcılık, endüstriyel seramik, sergileme ve ambalaj sanayi gibi pek çok sektörde AR-GE bölümlerinde çalışacak ya da serbest çalışan tasarımcılara yardımcı olacak elemanlar yetiştirmek hedeflenmektedir. .</a:t>
            </a:r>
            <a:endParaRPr lang="tr-TR" sz="2800" dirty="0"/>
          </a:p>
        </p:txBody>
      </p:sp>
      <p:sp>
        <p:nvSpPr>
          <p:cNvPr id="2" name="Dikdörtgen 1"/>
          <p:cNvSpPr/>
          <p:nvPr/>
        </p:nvSpPr>
        <p:spPr>
          <a:xfrm>
            <a:off x="467545" y="476672"/>
            <a:ext cx="8424936" cy="707886"/>
          </a:xfrm>
          <a:prstGeom prst="rect">
            <a:avLst/>
          </a:prstGeom>
        </p:spPr>
        <p:txBody>
          <a:bodyPr wrap="square">
            <a:spAutoFit/>
          </a:bodyPr>
          <a:lstStyle/>
          <a:p>
            <a:r>
              <a:rPr lang="tr-TR" sz="4000" b="1" dirty="0">
                <a:solidFill>
                  <a:schemeClr val="bg1"/>
                </a:solidFill>
              </a:rPr>
              <a:t>TASARIM TEKNOLOJİLERİ ALANI</a:t>
            </a:r>
          </a:p>
        </p:txBody>
      </p:sp>
    </p:spTree>
    <p:extLst>
      <p:ext uri="{BB962C8B-B14F-4D97-AF65-F5344CB8AC3E}">
        <p14:creationId xmlns:p14="http://schemas.microsoft.com/office/powerpoint/2010/main" val="1652191150"/>
      </p:ext>
    </p:extLst>
  </p:cSld>
  <p:clrMapOvr>
    <a:masterClrMapping/>
  </p:clrMapOvr>
  <p:transition spd="med" advClick="0" advTm="8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67544" y="2790107"/>
            <a:ext cx="8208912" cy="2523768"/>
          </a:xfrm>
          <a:prstGeom prst="rect">
            <a:avLst/>
          </a:prstGeom>
        </p:spPr>
        <p:txBody>
          <a:bodyPr wrap="square">
            <a:spAutoFit/>
          </a:bodyPr>
          <a:lstStyle/>
          <a:p>
            <a:r>
              <a:rPr lang="tr-TR" dirty="0"/>
              <a:t> </a:t>
            </a:r>
          </a:p>
          <a:p>
            <a:r>
              <a:rPr lang="tr-TR" sz="2000" dirty="0"/>
              <a:t>Eğer karakalem ile çizim yapmayı, bilgisayarda 2D, 3D ( </a:t>
            </a:r>
            <a:r>
              <a:rPr lang="tr-TR" sz="2000" dirty="0" err="1"/>
              <a:t>otocad</a:t>
            </a:r>
            <a:r>
              <a:rPr lang="tr-TR" sz="2000" dirty="0"/>
              <a:t>, solid vb. ) yazılımlar ile çizim yapmayı, doğanın bize sunduğu malzemelerle farklı tasarımlar ortaya koymayı, araştırmayı, el ile üretmeyi, bilgisayarlı makinalarla ( lazer kesim makinası, 3D yazıcı, CNC vb. ) çalışmayı seviyorsanız, fotoğrafçılıkla ilgileniyorsanız, ürettiğiniz bir ürüne reklam yapmak istiyorsanız, tam aranılan bölüm sizin için Endüstriyel Ürünler Tasarımı Bölümüdür.</a:t>
            </a:r>
          </a:p>
        </p:txBody>
      </p:sp>
      <p:sp>
        <p:nvSpPr>
          <p:cNvPr id="2" name="Dikdörtgen 1"/>
          <p:cNvSpPr/>
          <p:nvPr/>
        </p:nvSpPr>
        <p:spPr>
          <a:xfrm>
            <a:off x="251521" y="548680"/>
            <a:ext cx="8496944" cy="707886"/>
          </a:xfrm>
          <a:prstGeom prst="rect">
            <a:avLst/>
          </a:prstGeom>
        </p:spPr>
        <p:txBody>
          <a:bodyPr wrap="square">
            <a:spAutoFit/>
          </a:bodyPr>
          <a:lstStyle/>
          <a:p>
            <a:r>
              <a:rPr lang="tr-TR" sz="4000" b="1" dirty="0">
                <a:solidFill>
                  <a:schemeClr val="bg1"/>
                </a:solidFill>
              </a:rPr>
              <a:t>TASARIM TEKNOLOJİLERİ ALANI</a:t>
            </a:r>
          </a:p>
        </p:txBody>
      </p:sp>
    </p:spTree>
    <p:extLst>
      <p:ext uri="{BB962C8B-B14F-4D97-AF65-F5344CB8AC3E}">
        <p14:creationId xmlns:p14="http://schemas.microsoft.com/office/powerpoint/2010/main" val="2390906795"/>
      </p:ext>
    </p:extLst>
  </p:cSld>
  <p:clrMapOvr>
    <a:masterClrMapping/>
  </p:clrMapOvr>
  <p:transition spd="med" advClick="0" advTm="8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TEMEL TASARIM DERSİ</a:t>
            </a:r>
          </a:p>
        </p:txBody>
      </p:sp>
      <p:sp>
        <p:nvSpPr>
          <p:cNvPr id="3" name="Metin Yer Tutucusu 2"/>
          <p:cNvSpPr>
            <a:spLocks noGrp="1"/>
          </p:cNvSpPr>
          <p:nvPr>
            <p:ph type="body" sz="half" idx="1"/>
          </p:nvPr>
        </p:nvSpPr>
        <p:spPr>
          <a:xfrm>
            <a:off x="323528" y="1600200"/>
            <a:ext cx="4320480" cy="4853136"/>
          </a:xfrm>
        </p:spPr>
        <p:txBody>
          <a:bodyPr/>
          <a:lstStyle/>
          <a:p>
            <a:r>
              <a:rPr lang="tr-TR" sz="2800" dirty="0"/>
              <a:t>Çizim araç gereçleriyle, tasarımda kullanacağı temel elemanlar ve tasarımda uygulayacağı ilkeler, açık-koyu, ışık gölge, renk, doku, strüktür ile ilgili bilgi ve becerilerin kazandırılması amaçlanmaktadır.</a:t>
            </a:r>
          </a:p>
          <a:p>
            <a:endParaRPr lang="tr-TR" dirty="0"/>
          </a:p>
        </p:txBody>
      </p:sp>
      <p:pic>
        <p:nvPicPr>
          <p:cNvPr id="6" name="İçerik Yer Tutucusu 5"/>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rcRect l="13208" t="10729" r="3774" b="17582"/>
          <a:stretch/>
        </p:blipFill>
        <p:spPr>
          <a:xfrm>
            <a:off x="4788024" y="1417638"/>
            <a:ext cx="3898776" cy="5107706"/>
          </a:xfrm>
        </p:spPr>
      </p:pic>
    </p:spTree>
    <p:extLst>
      <p:ext uri="{BB962C8B-B14F-4D97-AF65-F5344CB8AC3E}">
        <p14:creationId xmlns:p14="http://schemas.microsoft.com/office/powerpoint/2010/main" val="2730258637"/>
      </p:ext>
    </p:extLst>
  </p:cSld>
  <p:clrMapOvr>
    <a:masterClrMapping/>
  </p:clrMapOvr>
  <p:transition spd="med" advClick="0" advTm="8000">
    <p:randomBar dir="vert"/>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504</Words>
  <Application>Microsoft Office PowerPoint</Application>
  <PresentationFormat>Ekran Gösterisi (4:3)</PresentationFormat>
  <Paragraphs>56</Paragraphs>
  <Slides>26</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Baskerville</vt:lpstr>
      <vt:lpstr>Calibri</vt:lpstr>
      <vt:lpstr>Helvetica</vt:lpstr>
      <vt:lpstr>Palatino Linotype</vt:lpstr>
      <vt:lpstr>Times New Roman</vt:lpstr>
      <vt:lpstr>Varsayılan Tasarım</vt:lpstr>
      <vt:lpstr>PowerPoint Sunusu</vt:lpstr>
      <vt:lpstr>PowerPoint Sunusu</vt:lpstr>
      <vt:lpstr>Meslek Seçiminde  Yapılan Önemli Yanlışlıklar</vt:lpstr>
      <vt:lpstr>TASARIM TEKNOLOJİLERİ ALANI </vt:lpstr>
      <vt:lpstr>PowerPoint Sunusu</vt:lpstr>
      <vt:lpstr>PowerPoint Sunusu</vt:lpstr>
      <vt:lpstr>PowerPoint Sunusu</vt:lpstr>
      <vt:lpstr>PowerPoint Sunusu</vt:lpstr>
      <vt:lpstr>TEMEL TASARIM DERSİ</vt:lpstr>
      <vt:lpstr>TEMEL TASARIM DERSİ</vt:lpstr>
      <vt:lpstr>TEMEL DESEN DERSİ  </vt:lpstr>
      <vt:lpstr>TEMEL DESEN DERSİ</vt:lpstr>
      <vt:lpstr>  TASARIM TEKNİK RESMİ DERSİ </vt:lpstr>
      <vt:lpstr>TASARIM TEKNİK RESMİ DERSİ</vt:lpstr>
      <vt:lpstr>MODEL VE PROTOTİP DERSİ</vt:lpstr>
      <vt:lpstr>MODEL VE PROTOTİP DERSİ</vt:lpstr>
      <vt:lpstr>MODEL VE PROTOTİP DERSİ</vt:lpstr>
      <vt:lpstr>MODEL VE PROTOTİP DERSİ </vt:lpstr>
      <vt:lpstr>KATI MODELLEME VE ANİMASYON </vt:lpstr>
      <vt:lpstr>KATI MODELLEME VE ANİMASYON</vt:lpstr>
      <vt:lpstr>KATI MODELLEME VE ANİMASYON</vt:lpstr>
      <vt:lpstr>  FOTOĞRAF VE SUNU </vt:lpstr>
      <vt:lpstr>TARAMA VE SAYISALLAŞTIRMA </vt:lpstr>
      <vt:lpstr>TASARI GEOMETRİ </vt:lpstr>
      <vt:lpstr>TASARIM TEKNOLOJİLERİ ALANI</vt:lpstr>
      <vt:lpstr>TASARIM TEKNOLOJİLERİ ALANI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 DÜLGER</dc:creator>
  <cp:lastModifiedBy>Windows 7</cp:lastModifiedBy>
  <cp:revision>23</cp:revision>
  <dcterms:created xsi:type="dcterms:W3CDTF">2018-03-26T12:09:39Z</dcterms:created>
  <dcterms:modified xsi:type="dcterms:W3CDTF">2020-02-02T19:55:54Z</dcterms:modified>
</cp:coreProperties>
</file>